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9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5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notesMasterIdLst>
    <p:notesMasterId r:id="rId66"/>
  </p:notesMasterIdLst>
  <p:sldIdLst>
    <p:sldId id="397" r:id="rId2"/>
    <p:sldId id="602" r:id="rId3"/>
    <p:sldId id="603" r:id="rId4"/>
    <p:sldId id="604" r:id="rId5"/>
    <p:sldId id="605" r:id="rId6"/>
    <p:sldId id="606" r:id="rId7"/>
    <p:sldId id="607" r:id="rId8"/>
    <p:sldId id="433" r:id="rId9"/>
    <p:sldId id="546" r:id="rId10"/>
    <p:sldId id="549" r:id="rId11"/>
    <p:sldId id="592" r:id="rId12"/>
    <p:sldId id="547" r:id="rId13"/>
    <p:sldId id="589" r:id="rId14"/>
    <p:sldId id="590" r:id="rId15"/>
    <p:sldId id="591" r:id="rId16"/>
    <p:sldId id="593" r:id="rId17"/>
    <p:sldId id="595" r:id="rId18"/>
    <p:sldId id="597" r:id="rId19"/>
    <p:sldId id="599" r:id="rId20"/>
    <p:sldId id="600" r:id="rId21"/>
    <p:sldId id="601" r:id="rId22"/>
    <p:sldId id="598" r:id="rId23"/>
    <p:sldId id="548" r:id="rId24"/>
    <p:sldId id="554" r:id="rId25"/>
    <p:sldId id="553" r:id="rId26"/>
    <p:sldId id="555" r:id="rId27"/>
    <p:sldId id="556" r:id="rId28"/>
    <p:sldId id="609" r:id="rId29"/>
    <p:sldId id="566" r:id="rId30"/>
    <p:sldId id="569" r:id="rId31"/>
    <p:sldId id="567" r:id="rId32"/>
    <p:sldId id="568" r:id="rId33"/>
    <p:sldId id="570" r:id="rId34"/>
    <p:sldId id="571" r:id="rId35"/>
    <p:sldId id="572" r:id="rId36"/>
    <p:sldId id="610" r:id="rId37"/>
    <p:sldId id="573" r:id="rId38"/>
    <p:sldId id="574" r:id="rId39"/>
    <p:sldId id="575" r:id="rId40"/>
    <p:sldId id="576" r:id="rId41"/>
    <p:sldId id="577" r:id="rId42"/>
    <p:sldId id="578" r:id="rId43"/>
    <p:sldId id="579" r:id="rId44"/>
    <p:sldId id="580" r:id="rId45"/>
    <p:sldId id="611" r:id="rId46"/>
    <p:sldId id="582" r:id="rId47"/>
    <p:sldId id="583" r:id="rId48"/>
    <p:sldId id="584" r:id="rId49"/>
    <p:sldId id="585" r:id="rId50"/>
    <p:sldId id="586" r:id="rId51"/>
    <p:sldId id="587" r:id="rId52"/>
    <p:sldId id="588" r:id="rId53"/>
    <p:sldId id="608" r:id="rId54"/>
    <p:sldId id="612" r:id="rId55"/>
    <p:sldId id="613" r:id="rId56"/>
    <p:sldId id="614" r:id="rId57"/>
    <p:sldId id="615" r:id="rId58"/>
    <p:sldId id="616" r:id="rId59"/>
    <p:sldId id="557" r:id="rId60"/>
    <p:sldId id="558" r:id="rId61"/>
    <p:sldId id="559" r:id="rId62"/>
    <p:sldId id="560" r:id="rId63"/>
    <p:sldId id="532" r:id="rId64"/>
    <p:sldId id="378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A"/>
    <a:srgbClr val="FEFE50"/>
    <a:srgbClr val="0099FF"/>
    <a:srgbClr val="CC00CC"/>
    <a:srgbClr val="0033CC"/>
    <a:srgbClr val="000099"/>
    <a:srgbClr val="E15F3B"/>
    <a:srgbClr val="16CBF6"/>
    <a:srgbClr val="12FADE"/>
    <a:srgbClr val="12A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8" autoAdjust="0"/>
    <p:restoredTop sz="94580" autoAdjust="0"/>
  </p:normalViewPr>
  <p:slideViewPr>
    <p:cSldViewPr snapToGrid="0">
      <p:cViewPr>
        <p:scale>
          <a:sx n="64" d="100"/>
          <a:sy n="64" d="100"/>
        </p:scale>
        <p:origin x="-1262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2019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9320638763443374"/>
          <c:y val="0.20672273516185022"/>
          <c:w val="0.40767447274081664"/>
          <c:h val="0.706214634586970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6">
                  <a:lumMod val="50000"/>
                </a:schemeClr>
              </a:solidFill>
            </a:ln>
          </c:spPr>
          <c:explosion val="25"/>
          <c:dPt>
            <c:idx val="0"/>
            <c:bubble3D val="0"/>
            <c:spPr>
              <a:solidFill>
                <a:srgbClr val="FFFF00"/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00B050"/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373.9</c:v>
                </c:pt>
                <c:pt idx="1">
                  <c:v>1547.9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spPr>
    <a:solidFill>
      <a:srgbClr val="0070C0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5270724963644089E-2"/>
          <c:w val="0.67789971577953412"/>
          <c:h val="0.7185684388594777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дошкольное образование</c:v>
                </c:pt>
              </c:strCache>
            </c:strRef>
          </c:tx>
          <c:spPr>
            <a:solidFill>
              <a:srgbClr val="00B050">
                <a:alpha val="85000"/>
              </a:srgbClr>
            </a:solidFill>
            <a:ln w="11506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203200"/>
              <a:contourClr>
                <a:srgbClr val="000000"/>
              </a:contourClr>
            </a:sp3d>
          </c:spPr>
          <c:invertIfNegative val="0"/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303438.09999999998</c:v>
                </c:pt>
                <c:pt idx="1">
                  <c:v>197182.3</c:v>
                </c:pt>
                <c:pt idx="2">
                  <c:v>207498.2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общее образование</c:v>
                </c:pt>
              </c:strCache>
            </c:strRef>
          </c:tx>
          <c:spPr>
            <a:solidFill>
              <a:srgbClr val="00B0F0"/>
            </a:solidFill>
            <a:ln w="11506">
              <a:solidFill>
                <a:schemeClr val="tx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203200"/>
              <a:contourClr>
                <a:srgbClr val="000000"/>
              </a:contourClr>
            </a:sp3d>
          </c:spPr>
          <c:invertIfNegative val="0"/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513931.4</c:v>
                </c:pt>
                <c:pt idx="1">
                  <c:v>506266</c:v>
                </c:pt>
                <c:pt idx="2">
                  <c:v>535521.30000000005</c:v>
                </c:pt>
              </c:numCache>
            </c:numRef>
          </c:val>
        </c:ser>
        <c:ser>
          <c:idx val="12"/>
          <c:order val="2"/>
          <c:tx>
            <c:strRef>
              <c:f>Sheet1!$A$4</c:f>
              <c:strCache>
                <c:ptCount val="1"/>
                <c:pt idx="0">
                  <c:v>дополнительное  образование</c:v>
                </c:pt>
              </c:strCache>
            </c:strRef>
          </c:tx>
          <c:spPr>
            <a:solidFill>
              <a:srgbClr val="0000FF"/>
            </a:solidFill>
            <a:ln w="11506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203200"/>
              <a:contourClr>
                <a:srgbClr val="000000"/>
              </a:contourClr>
            </a:sp3d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109731.6</c:v>
                </c:pt>
                <c:pt idx="1">
                  <c:v>98094.399999999994</c:v>
                </c:pt>
                <c:pt idx="2">
                  <c:v>102705.3</c:v>
                </c:pt>
              </c:numCache>
            </c:numRef>
          </c:val>
        </c:ser>
        <c:ser>
          <c:idx val="2"/>
          <c:order val="3"/>
          <c:tx>
            <c:strRef>
              <c:f>Sheet1!$A$5</c:f>
              <c:strCache>
                <c:ptCount val="1"/>
                <c:pt idx="0">
                  <c:v>молодежная политика</c:v>
                </c:pt>
              </c:strCache>
            </c:strRef>
          </c:tx>
          <c:spPr>
            <a:solidFill>
              <a:srgbClr val="FF0000"/>
            </a:solidFill>
            <a:ln w="11506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01600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0.1211225574422042"/>
                  <c:y val="-7.60763455080112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373703564694787"/>
                  <c:y val="-1.0143712409849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2112255744220422"/>
                  <c:y val="-1.521526910160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15865.9</c:v>
                </c:pt>
                <c:pt idx="1">
                  <c:v>16490.400000000001</c:v>
                </c:pt>
                <c:pt idx="2">
                  <c:v>17040.8</c:v>
                </c:pt>
              </c:numCache>
            </c:numRef>
          </c:val>
        </c:ser>
        <c:ser>
          <c:idx val="3"/>
          <c:order val="4"/>
          <c:tx>
            <c:strRef>
              <c:f>Sheet1!$A$6</c:f>
              <c:strCache>
                <c:ptCount val="1"/>
                <c:pt idx="0">
                  <c:v>другие вопросы в области образования</c:v>
                </c:pt>
              </c:strCache>
            </c:strRef>
          </c:tx>
          <c:spPr>
            <a:solidFill>
              <a:srgbClr val="FFFF00"/>
            </a:solidFill>
            <a:ln w="11506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203200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6248147949563981E-2"/>
                  <c:y val="-5.01438961112607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771043590512711E-3"/>
                  <c:y val="-8.6219858242412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4313130771538129E-3"/>
                  <c:y val="-6.3396954590009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16196.3</c:v>
                </c:pt>
                <c:pt idx="1">
                  <c:v>16212.3</c:v>
                </c:pt>
                <c:pt idx="2">
                  <c:v>16674.2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164596352"/>
        <c:axId val="164606336"/>
      </c:barChart>
      <c:catAx>
        <c:axId val="16459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87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Constantia"/>
                <a:ea typeface="Constantia"/>
                <a:cs typeface="Constantia"/>
              </a:defRPr>
            </a:pPr>
            <a:endParaRPr lang="ru-RU"/>
          </a:p>
        </c:txPr>
        <c:crossAx val="1646063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46063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4596352"/>
        <c:crosses val="autoZero"/>
        <c:crossBetween val="between"/>
      </c:valAx>
      <c:spPr>
        <a:noFill/>
        <a:ln w="25400">
          <a:noFill/>
        </a:ln>
        <a:scene3d>
          <a:camera prst="orthographicFront"/>
          <a:lightRig rig="threePt" dir="t"/>
        </a:scene3d>
        <a:sp3d prstMaterial="softEdge">
          <a:bevelT w="63500"/>
        </a:sp3d>
      </c:spPr>
    </c:plotArea>
    <c:legend>
      <c:legendPos val="r"/>
      <c:layout>
        <c:manualLayout>
          <c:xMode val="edge"/>
          <c:yMode val="edge"/>
          <c:x val="0.6935727234885064"/>
          <c:y val="0.28233848702319253"/>
          <c:w val="0.29543703854300285"/>
          <c:h val="0.50512097636501629"/>
        </c:manualLayout>
      </c:layout>
      <c:overlay val="0"/>
      <c:spPr>
        <a:noFill/>
        <a:ln w="23013">
          <a:noFill/>
        </a:ln>
      </c:spPr>
      <c:txPr>
        <a:bodyPr/>
        <a:lstStyle/>
        <a:p>
          <a:pPr>
            <a:defRPr sz="1400" b="1" i="0" u="none" strike="noStrike" baseline="0">
              <a:solidFill>
                <a:schemeClr val="tx1"/>
              </a:solidFill>
              <a:latin typeface="Constantia"/>
              <a:ea typeface="Constantia"/>
              <a:cs typeface="Constantia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40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700" b="1" baseline="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детей, обучающихся в муниципальных образовательных организациях</a:t>
            </a:r>
          </a:p>
        </c:rich>
      </c:tx>
      <c:layout>
        <c:manualLayout>
          <c:xMode val="edge"/>
          <c:yMode val="edge"/>
          <c:x val="0.12869995099565246"/>
          <c:y val="1.406249913493484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395021560554916"/>
          <c:y val="0.10001753119045141"/>
          <c:w val="0.85793945412127459"/>
          <c:h val="0.712077802411385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дошкольные</c:v>
                </c:pt>
              </c:strCache>
            </c:strRef>
          </c:tx>
          <c:spPr>
            <a:solidFill>
              <a:srgbClr val="FF8989"/>
            </a:soli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borderCallout2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2288</c:v>
                </c:pt>
                <c:pt idx="1">
                  <c:v>2362</c:v>
                </c:pt>
                <c:pt idx="2">
                  <c:v>2527</c:v>
                </c:pt>
                <c:pt idx="3">
                  <c:v>2527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E17-494A-9DFE-22529977BB4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общеобразовательные</c:v>
                </c:pt>
              </c:strCache>
            </c:strRef>
          </c:tx>
          <c:spPr>
            <a:solidFill>
              <a:srgbClr val="79A0EF"/>
            </a:soli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/>
              <a:lightRig rig="threePt" dir="t">
                <a:rot lat="0" lon="0" rev="19800000"/>
              </a:lightRig>
            </a:scene3d>
            <a:sp3d prstMaterial="flat">
              <a:bevelT w="25400" h="31750" prst="convex"/>
            </a:sp3d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0099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borderCallout2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6996</c:v>
                </c:pt>
                <c:pt idx="1">
                  <c:v>7033</c:v>
                </c:pt>
                <c:pt idx="2">
                  <c:v>7033</c:v>
                </c:pt>
                <c:pt idx="3">
                  <c:v>7033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17-494A-9DFE-22529977BB4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65138816"/>
        <c:axId val="165140352"/>
      </c:barChart>
      <c:catAx>
        <c:axId val="165138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165140352"/>
        <c:crosses val="autoZero"/>
        <c:auto val="1"/>
        <c:lblAlgn val="ctr"/>
        <c:lblOffset val="100"/>
        <c:noMultiLvlLbl val="0"/>
      </c:catAx>
      <c:valAx>
        <c:axId val="165140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138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6"/>
      <c:rotY val="20"/>
      <c:depthPercent val="5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288056206088993E-2"/>
          <c:y val="0"/>
          <c:w val="0.67881334926164516"/>
          <c:h val="0.76777121270631443"/>
        </c:manualLayout>
      </c:layout>
      <c:bar3DChart>
        <c:barDir val="col"/>
        <c:grouping val="stacked"/>
        <c:varyColors val="0"/>
        <c:ser>
          <c:idx val="2"/>
          <c:order val="0"/>
          <c:tx>
            <c:strRef>
              <c:f>Sheet1!$A$2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rgbClr val="008000"/>
            </a:solidFill>
            <a:ln w="10165">
              <a:solidFill>
                <a:schemeClr val="tx1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 sz="18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63731.1</c:v>
                </c:pt>
                <c:pt idx="1">
                  <c:v>65127.199999999997</c:v>
                </c:pt>
                <c:pt idx="2">
                  <c:v>72643</c:v>
                </c:pt>
              </c:numCache>
            </c:numRef>
          </c:val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другие вопросы в области культуры</c:v>
                </c:pt>
              </c:strCache>
            </c:strRef>
          </c:tx>
          <c:spPr>
            <a:solidFill>
              <a:srgbClr val="FFFF00"/>
            </a:solidFill>
            <a:ln w="10165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4542645951411835E-2"/>
                  <c:y val="-9.96297648534007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771858783879336E-2"/>
                  <c:y val="-4.5183165049186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538784134603068E-2"/>
                  <c:y val="-8.0780890421676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rgbClr val="00339A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Sheet1!$B$3:$D$3</c:f>
              <c:numCache>
                <c:formatCode>0.0</c:formatCode>
                <c:ptCount val="3"/>
                <c:pt idx="0">
                  <c:v>2537.9</c:v>
                </c:pt>
                <c:pt idx="1">
                  <c:v>2467.1999999999998</c:v>
                </c:pt>
                <c:pt idx="2">
                  <c:v>2532.3000000000002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gapDepth val="222"/>
        <c:shape val="box"/>
        <c:axId val="165194368"/>
        <c:axId val="165196160"/>
        <c:axId val="0"/>
      </c:bar3DChart>
      <c:catAx>
        <c:axId val="1651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54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Constantia"/>
                <a:ea typeface="Constantia"/>
                <a:cs typeface="Constantia"/>
              </a:defRPr>
            </a:pPr>
            <a:endParaRPr lang="ru-RU"/>
          </a:p>
        </c:txPr>
        <c:crossAx val="165196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5196160"/>
        <c:scaling>
          <c:orientation val="minMax"/>
          <c:max val="80000"/>
          <c:min val="30000"/>
        </c:scaling>
        <c:delete val="1"/>
        <c:axPos val="l"/>
        <c:numFmt formatCode="0.0" sourceLinked="1"/>
        <c:majorTickMark val="out"/>
        <c:minorTickMark val="none"/>
        <c:tickLblPos val="nextTo"/>
        <c:crossAx val="165194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431881906261629"/>
          <c:y val="0.44825565406497531"/>
          <c:w val="0.25856270626151678"/>
          <c:h val="0.22496074407403924"/>
        </c:manualLayout>
      </c:layout>
      <c:overlay val="0"/>
      <c:spPr>
        <a:noFill/>
        <a:ln w="20330">
          <a:noFill/>
        </a:ln>
      </c:spPr>
      <c:txPr>
        <a:bodyPr/>
        <a:lstStyle/>
        <a:p>
          <a:pPr>
            <a:defRPr sz="1400" b="1" i="0" u="none" strike="noStrike" baseline="0">
              <a:solidFill>
                <a:schemeClr val="tx1"/>
              </a:solidFill>
              <a:latin typeface="Constantia"/>
              <a:ea typeface="Constantia"/>
              <a:cs typeface="Constantia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61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6"/>
      <c:rotY val="60"/>
      <c:depthPercent val="5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182665464283238E-4"/>
          <c:y val="1.8644223534485947E-2"/>
          <c:w val="0.98711952471313236"/>
          <c:h val="0.72149594744041989"/>
        </c:manualLayout>
      </c:layout>
      <c:bar3DChart>
        <c:barDir val="col"/>
        <c:grouping val="percentStacked"/>
        <c:varyColors val="0"/>
        <c:ser>
          <c:idx val="2"/>
          <c:order val="0"/>
          <c:tx>
            <c:strRef>
              <c:f>Sheet1!$A$2</c:f>
              <c:strCache>
                <c:ptCount val="1"/>
              </c:strCache>
            </c:strRef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6000000" scaled="0"/>
            </a:gradFill>
            <a:ln w="8125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0461324695536298E-2"/>
                  <c:y val="-0.23106250873899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112825196315452E-3"/>
                  <c:y val="-0.160378759459428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58464469468022E-2"/>
                  <c:y val="-0.256552820138295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6250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FF0000"/>
                    </a:solidFill>
                    <a:latin typeface="Constantia"/>
                    <a:ea typeface="Constantia"/>
                    <a:cs typeface="Constanti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19402.5</c:v>
                </c:pt>
                <c:pt idx="1">
                  <c:v>17605.2</c:v>
                </c:pt>
                <c:pt idx="2">
                  <c:v>19612.099999999999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gapDepth val="0"/>
        <c:shape val="box"/>
        <c:axId val="104410496"/>
        <c:axId val="104416384"/>
        <c:axId val="0"/>
      </c:bar3DChart>
      <c:catAx>
        <c:axId val="104410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03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defRPr>
            </a:pPr>
            <a:endParaRPr lang="ru-RU"/>
          </a:p>
        </c:txPr>
        <c:crossAx val="104416384"/>
        <c:crosses val="autoZero"/>
        <c:auto val="1"/>
        <c:lblAlgn val="ctr"/>
        <c:lblOffset val="100"/>
        <c:tickMarkSkip val="5"/>
        <c:noMultiLvlLbl val="0"/>
      </c:catAx>
      <c:valAx>
        <c:axId val="10441638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04410496"/>
        <c:crosses val="autoZero"/>
        <c:crossBetween val="between"/>
      </c:valAx>
      <c:spPr>
        <a:noFill/>
        <a:ln w="1625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88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6"/>
      <c:rotY val="20"/>
      <c:depthPercent val="5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0981966379910772E-3"/>
          <c:y val="7.1892371605166899E-2"/>
          <c:w val="0.93800758131001072"/>
          <c:h val="0.81287599534602573"/>
        </c:manualLayout>
      </c:layout>
      <c:bar3DChart>
        <c:barDir val="col"/>
        <c:grouping val="percentStacked"/>
        <c:varyColors val="0"/>
        <c:ser>
          <c:idx val="2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0099FF"/>
            </a:solidFill>
            <a:ln w="6253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1250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99"/>
                    </a:solidFill>
                    <a:latin typeface="Times New Roman" pitchFamily="18" charset="0"/>
                    <a:ea typeface="Constanti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22997.4</c:v>
                </c:pt>
                <c:pt idx="1">
                  <c:v>21251.1</c:v>
                </c:pt>
                <c:pt idx="2">
                  <c:v>23435.7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gapDepth val="0"/>
        <c:shape val="box"/>
        <c:axId val="165280384"/>
        <c:axId val="104337792"/>
        <c:axId val="0"/>
      </c:bar3DChart>
      <c:catAx>
        <c:axId val="165280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56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99"/>
                </a:solidFill>
                <a:latin typeface="Times New Roman" pitchFamily="18" charset="0"/>
                <a:ea typeface="Constantia"/>
                <a:cs typeface="Times New Roman" pitchFamily="18" charset="0"/>
              </a:defRPr>
            </a:pPr>
            <a:endParaRPr lang="ru-RU"/>
          </a:p>
        </c:txPr>
        <c:crossAx val="1043377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433779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65280384"/>
        <c:crosses val="autoZero"/>
        <c:crossBetween val="between"/>
      </c:valAx>
      <c:spPr>
        <a:noFill/>
        <a:ln w="1250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37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6"/>
      <c:rotY val="20"/>
      <c:depthPercent val="5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288056206088993E-2"/>
          <c:y val="1.864406779661017E-2"/>
          <c:w val="0.64168618266978927"/>
          <c:h val="0.71525423728813564"/>
        </c:manualLayout>
      </c:layout>
      <c:bar3DChart>
        <c:barDir val="col"/>
        <c:grouping val="stacked"/>
        <c:varyColors val="0"/>
        <c:ser>
          <c:idx val="2"/>
          <c:order val="0"/>
          <c:tx>
            <c:strRef>
              <c:f>Sheet1!$A$2</c:f>
              <c:strCache>
                <c:ptCount val="1"/>
                <c:pt idx="0">
                  <c:v>Стационарная медицинская помощь</c:v>
                </c:pt>
              </c:strCache>
            </c:strRef>
          </c:tx>
          <c:spPr>
            <a:solidFill>
              <a:srgbClr val="008000"/>
            </a:solidFill>
            <a:ln w="10152">
              <a:solidFill>
                <a:schemeClr val="tx1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 sz="160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11014.1</c:v>
                </c:pt>
                <c:pt idx="1">
                  <c:v>11575.6</c:v>
                </c:pt>
                <c:pt idx="2">
                  <c:v>12492.6</c:v>
                </c:pt>
              </c:numCache>
            </c:numRef>
          </c:val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Амбулаторная помощь</c:v>
                </c:pt>
              </c:strCache>
            </c:strRef>
          </c:tx>
          <c:spPr>
            <a:solidFill>
              <a:srgbClr val="FFFF00"/>
            </a:solidFill>
            <a:ln w="10152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2"/>
              <c:layout>
                <c:manualLayout>
                  <c:x val="3.5256146285817724E-3"/>
                  <c:y val="-2.98282970485012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Sheet1!$B$3:$D$3</c:f>
              <c:numCache>
                <c:formatCode>0.0</c:formatCode>
                <c:ptCount val="3"/>
                <c:pt idx="0">
                  <c:v>1573.9</c:v>
                </c:pt>
                <c:pt idx="1">
                  <c:v>1576</c:v>
                </c:pt>
                <c:pt idx="2">
                  <c:v>1624.8</c:v>
                </c:pt>
              </c:numCache>
            </c:numRef>
          </c:val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Другие вопросы в области здравоохранения</c:v>
                </c:pt>
              </c:strCache>
            </c:strRef>
          </c:tx>
          <c:spPr>
            <a:solidFill>
              <a:schemeClr val="bg2"/>
            </a:solidFill>
            <a:ln w="10152">
              <a:solidFill>
                <a:schemeClr val="tx1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 sz="16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Sheet1!$B$4:$D$4</c:f>
              <c:numCache>
                <c:formatCode>0.0</c:formatCode>
                <c:ptCount val="3"/>
                <c:pt idx="0">
                  <c:v>13671.1</c:v>
                </c:pt>
                <c:pt idx="1">
                  <c:v>8222.7999999999993</c:v>
                </c:pt>
                <c:pt idx="2">
                  <c:v>61729.8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gapDepth val="148"/>
        <c:shape val="box"/>
        <c:axId val="166456320"/>
        <c:axId val="166540032"/>
        <c:axId val="0"/>
      </c:bar3DChart>
      <c:catAx>
        <c:axId val="1664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53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rgbClr val="000099"/>
                </a:solidFill>
                <a:latin typeface="Times New Roman" pitchFamily="18" charset="0"/>
                <a:ea typeface="Constantia"/>
                <a:cs typeface="Times New Roman" pitchFamily="18" charset="0"/>
              </a:defRPr>
            </a:pPr>
            <a:endParaRPr lang="ru-RU"/>
          </a:p>
        </c:txPr>
        <c:crossAx val="166540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6540032"/>
        <c:scaling>
          <c:orientation val="minMax"/>
          <c:max val="30000"/>
          <c:min val="0"/>
        </c:scaling>
        <c:delete val="1"/>
        <c:axPos val="l"/>
        <c:numFmt formatCode="0.0" sourceLinked="1"/>
        <c:majorTickMark val="out"/>
        <c:minorTickMark val="none"/>
        <c:tickLblPos val="nextTo"/>
        <c:crossAx val="166456320"/>
        <c:crosses val="autoZero"/>
        <c:crossBetween val="between"/>
      </c:valAx>
      <c:spPr>
        <a:noFill/>
        <a:ln w="20303">
          <a:noFill/>
        </a:ln>
      </c:spPr>
    </c:plotArea>
    <c:legend>
      <c:legendPos val="r"/>
      <c:layout>
        <c:manualLayout>
          <c:xMode val="edge"/>
          <c:yMode val="edge"/>
          <c:x val="0.54275390149081637"/>
          <c:y val="0.40267801739060177"/>
          <c:w val="0.45724609850918363"/>
          <c:h val="0.32840814129312007"/>
        </c:manualLayout>
      </c:layout>
      <c:overlay val="0"/>
      <c:spPr>
        <a:noFill/>
        <a:ln w="20303">
          <a:noFill/>
        </a:ln>
      </c:spPr>
      <c:txPr>
        <a:bodyPr/>
        <a:lstStyle/>
        <a:p>
          <a:pPr>
            <a:defRPr sz="1400" b="1" i="0" u="none" strike="noStrike" baseline="0">
              <a:solidFill>
                <a:schemeClr val="tx1"/>
              </a:solidFill>
              <a:latin typeface="Times New Roman" pitchFamily="18" charset="0"/>
              <a:ea typeface="Constanti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59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hPercent val="86"/>
      <c:rotY val="30"/>
      <c:depthPercent val="5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7588990416575469E-3"/>
          <c:y val="0.20622336656587129"/>
          <c:w val="0.60812555483527331"/>
          <c:h val="0.6231595860403381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Пенсионное обеспечение</c:v>
                </c:pt>
              </c:strCache>
            </c:strRef>
          </c:tx>
          <c:spPr>
            <a:solidFill>
              <a:srgbClr val="FF0000"/>
            </a:solidFill>
            <a:ln w="9501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2391</c:v>
                </c:pt>
                <c:pt idx="1">
                  <c:v>2399.1</c:v>
                </c:pt>
                <c:pt idx="2">
                  <c:v>2399.1</c:v>
                </c:pt>
              </c:numCache>
            </c:numRef>
          </c:val>
        </c:ser>
        <c:ser>
          <c:idx val="12"/>
          <c:order val="1"/>
          <c:tx>
            <c:strRef>
              <c:f>Sheet1!$A$3</c:f>
              <c:strCache>
                <c:ptCount val="1"/>
                <c:pt idx="0">
                  <c:v>Социальное обслуживание</c:v>
                </c:pt>
              </c:strCache>
            </c:strRef>
          </c:tx>
          <c:spPr>
            <a:solidFill>
              <a:srgbClr val="0000FF"/>
            </a:solidFill>
            <a:ln w="9501">
              <a:solidFill>
                <a:schemeClr val="tx1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142490</c:v>
                </c:pt>
                <c:pt idx="1">
                  <c:v>149678.79999999999</c:v>
                </c:pt>
                <c:pt idx="2">
                  <c:v>161524.5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Социальное обеспечение населения</c:v>
                </c:pt>
              </c:strCache>
            </c:strRef>
          </c:tx>
          <c:spPr>
            <a:solidFill>
              <a:srgbClr val="CC99FF"/>
            </a:solidFill>
            <a:ln w="9501">
              <a:solidFill>
                <a:schemeClr val="tx1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276561.90000000002</c:v>
                </c:pt>
                <c:pt idx="1">
                  <c:v>270372.09999999998</c:v>
                </c:pt>
                <c:pt idx="2">
                  <c:v>277172.3</c:v>
                </c:pt>
              </c:numCache>
            </c:numRef>
          </c:val>
        </c:ser>
        <c:ser>
          <c:idx val="2"/>
          <c:order val="3"/>
          <c:tx>
            <c:strRef>
              <c:f>Sheet1!$A$5</c:f>
              <c:strCache>
                <c:ptCount val="1"/>
                <c:pt idx="0">
                  <c:v>Охрана семьи и детства</c:v>
                </c:pt>
              </c:strCache>
            </c:strRef>
          </c:tx>
          <c:spPr>
            <a:solidFill>
              <a:srgbClr val="FF00FF"/>
            </a:solidFill>
            <a:ln w="9501">
              <a:solidFill>
                <a:schemeClr val="tx1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149677.9</c:v>
                </c:pt>
                <c:pt idx="1">
                  <c:v>137605.70000000001</c:v>
                </c:pt>
                <c:pt idx="2">
                  <c:v>139901.29999999999</c:v>
                </c:pt>
              </c:numCache>
            </c:numRef>
          </c:val>
        </c:ser>
        <c:ser>
          <c:idx val="3"/>
          <c:order val="4"/>
          <c:tx>
            <c:strRef>
              <c:f>Sheet1!$A$6</c:f>
              <c:strCache>
                <c:ptCount val="1"/>
                <c:pt idx="0">
                  <c:v>Другие вопросы в области социальной политики</c:v>
                </c:pt>
              </c:strCache>
            </c:strRef>
          </c:tx>
          <c:spPr>
            <a:solidFill>
              <a:srgbClr val="FFFF00"/>
            </a:solidFill>
            <a:ln w="9501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048767697954903E-2"/>
                  <c:y val="-4.3092522179974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95070791819612E-3"/>
                  <c:y val="-4.3092522179974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682747771368642E-2"/>
                  <c:y val="-4.5627376425855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1D07BD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16770.5</c:v>
                </c:pt>
                <c:pt idx="1">
                  <c:v>16775.2</c:v>
                </c:pt>
                <c:pt idx="2" formatCode="0.0">
                  <c:v>17234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gapDepth val="2"/>
        <c:shape val="box"/>
        <c:axId val="165036032"/>
        <c:axId val="165037568"/>
        <c:axId val="0"/>
      </c:bar3DChart>
      <c:catAx>
        <c:axId val="165036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3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72" b="1" i="0" u="none" strike="noStrike" baseline="0">
                <a:solidFill>
                  <a:srgbClr val="1D07BD"/>
                </a:solidFill>
                <a:latin typeface="Arial" pitchFamily="34" charset="0"/>
                <a:ea typeface="Constantia"/>
                <a:cs typeface="Arial" pitchFamily="34" charset="0"/>
              </a:defRPr>
            </a:pPr>
            <a:endParaRPr lang="ru-RU"/>
          </a:p>
        </c:txPr>
        <c:crossAx val="1650375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5037568"/>
        <c:scaling>
          <c:orientation val="minMax"/>
        </c:scaling>
        <c:delete val="1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2000" spc="20" baseline="0" dirty="0" smtClean="0">
                    <a:latin typeface="Times New Roman" pitchFamily="18" charset="0"/>
                    <a:cs typeface="Times New Roman" pitchFamily="18" charset="0"/>
                  </a:rPr>
                  <a:t>Тыс. рублей</a:t>
                </a:r>
                <a:endParaRPr lang="ru-RU" sz="2000" spc="20" baseline="0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4.6106140245841054E-3"/>
              <c:y val="0.3702334261449257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65036032"/>
        <c:crosses val="autoZero"/>
        <c:crossBetween val="between"/>
      </c:valAx>
      <c:spPr>
        <a:noFill/>
        <a:ln w="19001">
          <a:noFill/>
        </a:ln>
      </c:spPr>
    </c:plotArea>
    <c:legend>
      <c:legendPos val="r"/>
      <c:layout>
        <c:manualLayout>
          <c:xMode val="edge"/>
          <c:yMode val="edge"/>
          <c:x val="0.60114043164635889"/>
          <c:y val="0.2745612406814168"/>
          <c:w val="0.32237252724112159"/>
          <c:h val="0.68660240624083935"/>
        </c:manualLayout>
      </c:layout>
      <c:overlay val="0"/>
      <c:spPr>
        <a:noFill/>
        <a:ln w="19001">
          <a:noFill/>
        </a:ln>
      </c:spPr>
      <c:txPr>
        <a:bodyPr/>
        <a:lstStyle/>
        <a:p>
          <a:pPr>
            <a:defRPr sz="1400" b="0" i="0" u="none" strike="noStrike" baseline="0">
              <a:solidFill>
                <a:schemeClr val="tx1"/>
              </a:solidFill>
              <a:latin typeface="Arial" pitchFamily="34" charset="0"/>
              <a:ea typeface="Constantia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72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806582961994932E-2"/>
          <c:y val="0.12979277608730044"/>
          <c:w val="0.57928064972227156"/>
          <c:h val="0.868646606590370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/>
            </a:sp3d>
          </c:spPr>
          <c:explosion val="25"/>
          <c:dPt>
            <c:idx val="0"/>
            <c:bubble3D val="0"/>
            <c:spPr>
              <a:solidFill>
                <a:srgbClr val="5F0BF5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Pt>
            <c:idx val="1"/>
            <c:bubble3D val="0"/>
            <c:spPr>
              <a:solidFill>
                <a:srgbClr val="EFFE2A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Pt>
            <c:idx val="2"/>
            <c:bubble3D val="0"/>
            <c:spPr>
              <a:solidFill>
                <a:srgbClr val="EF34F4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Lbls>
            <c:dLbl>
              <c:idx val="0"/>
              <c:layout>
                <c:manualLayout>
                  <c:x val="-0.1822877167482721"/>
                  <c:y val="-0.12484708907260689"/>
                </c:manualLayout>
              </c:layout>
              <c:tx>
                <c:rich>
                  <a:bodyPr/>
                  <a:lstStyle/>
                  <a:p>
                    <a:pPr>
                      <a:defRPr sz="2200" b="1">
                        <a:solidFill>
                          <a:schemeClr val="bg1"/>
                        </a:solidFill>
                      </a:defRPr>
                    </a:pPr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41775</a:t>
                    </a:r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.</a:t>
                    </a:r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4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6426893825853321E-2"/>
                  <c:y val="-0.147496710674582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7014710297071859E-2"/>
                  <c:y val="-3.0395577447070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387458747895791E-2"/>
                  <c:y val="-2.176136737178641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Межбюджетные трансферты бюджетам поселений</c:v>
                </c:pt>
                <c:pt idx="1">
                  <c:v>Ремонт межпоселковых дорог </c:v>
                </c:pt>
                <c:pt idx="2">
                  <c:v>Содержание межпоселковых дорог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83673.899999999994</c:v>
                </c:pt>
                <c:pt idx="1">
                  <c:v>60448.800000000003</c:v>
                </c:pt>
                <c:pt idx="2">
                  <c:v>10095.4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171776943142953"/>
          <c:y val="5.1546880100320477E-2"/>
          <c:w val="0.36532145594821602"/>
          <c:h val="0.8779531797577943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  <c:spPr>
        <a:gradFill rotWithShape="1">
          <a:gsLst>
            <a:gs pos="0">
              <a:schemeClr val="accent6">
                <a:lumMod val="40000"/>
                <a:lumOff val="60000"/>
              </a:schemeClr>
            </a:gs>
            <a:gs pos="45000">
              <a:schemeClr val="accent6">
                <a:shade val="93000"/>
                <a:satMod val="130000"/>
              </a:schemeClr>
            </a:gs>
            <a:gs pos="57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95383346701877"/>
          <c:y val="2.773818217340298E-2"/>
          <c:w val="0.64013671963012697"/>
          <c:h val="0.8678197094422682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2.0177861694169815E-3"/>
                  <c:y val="-1.399184103065149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600" b="1" baseline="0">
                      <a:effectLst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E0-4F1D-B062-2D957AC60607}"/>
                </c:ext>
              </c:extLst>
            </c:dLbl>
            <c:dLbl>
              <c:idx val="1"/>
              <c:layout>
                <c:manualLayout>
                  <c:x val="-1.2109646079111728E-2"/>
                  <c:y val="-3.73115760817373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600" b="1" baseline="0">
                      <a:effectLst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E0-4F1D-B062-2D957AC60607}"/>
                </c:ext>
              </c:extLst>
            </c:dLbl>
            <c:dLbl>
              <c:idx val="2"/>
              <c:layout>
                <c:manualLayout>
                  <c:x val="-4.8792550267220637E-3"/>
                  <c:y val="-5.1303417112388817E-2"/>
                </c:manualLayout>
              </c:layout>
              <c:tx>
                <c:rich>
                  <a:bodyPr/>
                  <a:lstStyle/>
                  <a:p>
                    <a:pPr>
                      <a:defRPr sz="2600" b="1" baseline="0"/>
                    </a:pPr>
                    <a:r>
                      <a:rPr lang="en-US" dirty="0" smtClean="0"/>
                      <a:t>0,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5E0-4F1D-B062-2D957AC60607}"/>
                </c:ext>
              </c:extLst>
            </c:dLbl>
            <c:dLbl>
              <c:idx val="3"/>
              <c:layout>
                <c:manualLayout>
                  <c:x val="5.878976410028515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8184646150427735E-3"/>
                  <c:y val="7.1290000987955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288208717549902E-2"/>
                  <c:y val="2.37633336626519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6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8.0000000000000002E-3</c:v>
                </c:pt>
                <c:pt idx="1">
                  <c:v>8.0000000000000002E-3</c:v>
                </c:pt>
                <c:pt idx="2">
                  <c:v>8.0000000000000002E-3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5E0-4F1D-B062-2D957AC6060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Программные расходы</c:v>
                </c:pt>
              </c:strCache>
            </c:strRef>
          </c:tx>
          <c:spPr>
            <a:solidFill>
              <a:srgbClr val="0070C0"/>
            </a:solidFill>
            <a:ln w="28575" cap="flat" cmpd="sng" algn="ctr">
              <a:solidFill>
                <a:schemeClr val="accent5"/>
              </a:solidFill>
              <a:prstDash val="solid"/>
            </a:ln>
            <a:effectLst/>
          </c:spPr>
          <c:invertIfNegative val="0"/>
          <c:dLbls>
            <c:dLbl>
              <c:idx val="0"/>
              <c:layout>
                <c:manualLayout>
                  <c:x val="1.0705385870201971E-2"/>
                  <c:y val="-1.94016523225813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6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5E0-4F1D-B062-2D957AC60607}"/>
                </c:ext>
              </c:extLst>
            </c:dLbl>
            <c:dLbl>
              <c:idx val="1"/>
              <c:layout>
                <c:manualLayout>
                  <c:x val="1.5074308065286552E-2"/>
                  <c:y val="-3.49796025766287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6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5E0-4F1D-B062-2D957AC60607}"/>
                </c:ext>
              </c:extLst>
            </c:dLbl>
            <c:dLbl>
              <c:idx val="2"/>
              <c:layout>
                <c:manualLayout>
                  <c:x val="1.0705385870201971E-2"/>
                  <c:y val="-5.8346527957699838E-2"/>
                </c:manualLayout>
              </c:layout>
              <c:tx>
                <c:rich>
                  <a:bodyPr/>
                  <a:lstStyle/>
                  <a:p>
                    <a:pPr>
                      <a:defRPr sz="2600" b="1" baseline="0"/>
                    </a:pPr>
                    <a:r>
                      <a:rPr lang="ru-RU" dirty="0" smtClean="0"/>
                      <a:t>9</a:t>
                    </a:r>
                    <a:r>
                      <a:rPr lang="en-US" dirty="0" smtClean="0"/>
                      <a:t>9,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5E0-4F1D-B062-2D957AC606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0.99199999999999999</c:v>
                </c:pt>
                <c:pt idx="1">
                  <c:v>0.99199999999999999</c:v>
                </c:pt>
                <c:pt idx="2">
                  <c:v>0.99199999999999999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25E0-4F1D-B062-2D957AC606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3266816"/>
        <c:axId val="173268352"/>
        <c:axId val="173228032"/>
      </c:bar3DChart>
      <c:catAx>
        <c:axId val="173266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600" b="1" baseline="0">
                <a:solidFill>
                  <a:schemeClr val="tx1"/>
                </a:solidFill>
              </a:defRPr>
            </a:pPr>
            <a:endParaRPr lang="ru-RU"/>
          </a:p>
        </c:txPr>
        <c:crossAx val="173268352"/>
        <c:crosses val="autoZero"/>
        <c:auto val="1"/>
        <c:lblAlgn val="ctr"/>
        <c:lblOffset val="100"/>
        <c:noMultiLvlLbl val="0"/>
      </c:catAx>
      <c:valAx>
        <c:axId val="173268352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73266816"/>
        <c:crosses val="autoZero"/>
        <c:crossBetween val="between"/>
      </c:valAx>
      <c:serAx>
        <c:axId val="173228032"/>
        <c:scaling>
          <c:orientation val="minMax"/>
        </c:scaling>
        <c:delete val="1"/>
        <c:axPos val="b"/>
        <c:majorTickMark val="out"/>
        <c:minorTickMark val="none"/>
        <c:tickLblPos val="nextTo"/>
        <c:crossAx val="173268352"/>
        <c:crosses val="autoZero"/>
      </c:serAx>
    </c:plotArea>
    <c:legend>
      <c:legendPos val="r"/>
      <c:layout>
        <c:manualLayout>
          <c:xMode val="edge"/>
          <c:yMode val="edge"/>
          <c:x val="0.72670786881404492"/>
          <c:y val="0.14438459861870048"/>
          <c:w val="0.27159620393485767"/>
          <c:h val="0.78110150309463899"/>
        </c:manualLayout>
      </c:layout>
      <c:overlay val="0"/>
      <c:txPr>
        <a:bodyPr/>
        <a:lstStyle/>
        <a:p>
          <a:pPr>
            <a:defRPr sz="2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</a:t>
            </a:r>
            <a:endParaRPr lang="ru-RU" dirty="0"/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c:spPr>
          <c:explosion val="25"/>
          <c:dPt>
            <c:idx val="0"/>
            <c:bubble3D val="0"/>
            <c:spPr>
              <a:solidFill>
                <a:srgbClr val="FFFF00"/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00B050"/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393.2</c:v>
                </c:pt>
                <c:pt idx="1">
                  <c:v>1279.4000000000001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ln>
          <a:noFill/>
        </a:ln>
      </c:spPr>
    </c:plotArea>
    <c:plotVisOnly val="1"/>
    <c:dispBlanksAs val="zero"/>
    <c:showDLblsOverMax val="0"/>
  </c:chart>
  <c:spPr>
    <a:solidFill>
      <a:srgbClr val="0070C0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145421244274892"/>
          <c:y val="0.19055257949298474"/>
          <c:w val="0.32982446394845039"/>
          <c:h val="0.5972688388066593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6">
                  <a:lumMod val="50000"/>
                </a:schemeClr>
              </a:solidFill>
            </a:ln>
          </c:spPr>
          <c:explosion val="25"/>
          <c:dPt>
            <c:idx val="0"/>
            <c:bubble3D val="0"/>
            <c:spPr>
              <a:solidFill>
                <a:srgbClr val="FFFF00"/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00B050"/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dPt>
          <c:cat>
            <c:strRef>
              <c:f>Лист1!$A$2:$A$5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350.7</c:v>
                </c:pt>
                <c:pt idx="1">
                  <c:v>1662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overlay val="0"/>
    </c:legend>
    <c:plotVisOnly val="1"/>
    <c:dispBlanksAs val="zero"/>
    <c:showDLblsOverMax val="0"/>
  </c:chart>
  <c:spPr>
    <a:solidFill>
      <a:srgbClr val="0070C0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02851311168913E-2"/>
          <c:y val="0.13605719400188748"/>
          <c:w val="0.5526870398751581"/>
          <c:h val="0.840849330696154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2"/>
          <c:dPt>
            <c:idx val="0"/>
            <c:bubble3D val="0"/>
            <c:spPr>
              <a:solidFill>
                <a:srgbClr val="12A6C4"/>
              </a:solidFill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CC00CC"/>
              </a:solidFill>
            </c:spPr>
          </c:dPt>
          <c:dPt>
            <c:idx val="3"/>
            <c:bubble3D val="0"/>
            <c:spPr>
              <a:solidFill>
                <a:srgbClr val="00CC00"/>
              </a:solidFill>
            </c:spPr>
          </c:dPt>
          <c:dPt>
            <c:idx val="4"/>
            <c:bubble3D val="0"/>
            <c:spPr>
              <a:solidFill>
                <a:srgbClr val="FF0000"/>
              </a:solidFill>
            </c:spPr>
          </c:dPt>
          <c:dPt>
            <c:idx val="5"/>
            <c:bubble3D val="0"/>
          </c:dPt>
          <c:dPt>
            <c:idx val="6"/>
            <c:bubble3D val="0"/>
            <c:spPr>
              <a:solidFill>
                <a:srgbClr val="000099"/>
              </a:solidFill>
            </c:spPr>
          </c:dPt>
          <c:dPt>
            <c:idx val="7"/>
            <c:bubble3D val="0"/>
          </c:dPt>
          <c:dPt>
            <c:idx val="8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7.8374030044238416E-2"/>
                  <c:y val="0.1095493166988799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1(72,1%)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391760550444147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20,9(5,8%)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1.1983965963646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20,3</a:t>
                    </a:r>
                    <a:r>
                      <a:rPr lang="ru-RU" dirty="0" smtClean="0"/>
                      <a:t>(5,7%)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9.9748765510849022E-3"/>
                  <c:y val="-4.417196691624016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9,0</a:t>
                    </a:r>
                    <a:r>
                      <a:rPr lang="ru-RU" dirty="0" smtClean="0"/>
                      <a:t>(2,5%)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249118222034913E-3"/>
                  <c:y val="-5.88959558883202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44,</a:t>
                    </a:r>
                    <a:r>
                      <a:rPr lang="ru-RU" dirty="0" smtClean="0"/>
                      <a:t>1(12,3%)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4099082950916315E-2"/>
                  <c:y val="-0.1543651423013864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1,4</a:t>
                    </a:r>
                    <a:r>
                      <a:rPr lang="ru-RU" dirty="0" smtClean="0"/>
                      <a:t>(0,4%)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0402348819749942"/>
                  <c:y val="-0.1137421070285845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0,2</a:t>
                    </a:r>
                    <a:r>
                      <a:rPr lang="ru-RU" dirty="0" smtClean="0"/>
                      <a:t>(0,05%)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elete val="1"/>
            </c:dLbl>
            <c:dLbl>
              <c:idx val="8"/>
              <c:layout>
                <c:manualLayout>
                  <c:x val="0.13252335989298494"/>
                  <c:y val="-7.433591608067518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4,2</a:t>
                    </a:r>
                    <a:r>
                      <a:rPr lang="ru-RU" dirty="0" smtClean="0"/>
                      <a:t>(1,15%)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Налог на доходы физических лиц</c:v>
                </c:pt>
                <c:pt idx="1">
                  <c:v>Акцизы по подакцизным товарам</c:v>
                </c:pt>
                <c:pt idx="2">
                  <c:v>Налог на совокупный доход</c:v>
                </c:pt>
                <c:pt idx="3">
                  <c:v>Государственная пошлина</c:v>
                </c:pt>
                <c:pt idx="4">
                  <c:v>Доходы от использования имущества 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Доходы от продажи государственного имущества</c:v>
                </c:pt>
                <c:pt idx="8">
                  <c:v>Штрафы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 formatCode="General">
                  <c:v>270.5</c:v>
                </c:pt>
                <c:pt idx="1">
                  <c:v>21.4</c:v>
                </c:pt>
                <c:pt idx="2" formatCode="General">
                  <c:v>21.1</c:v>
                </c:pt>
                <c:pt idx="3">
                  <c:v>9.1999999999999993</c:v>
                </c:pt>
                <c:pt idx="4">
                  <c:v>45.8</c:v>
                </c:pt>
                <c:pt idx="5" formatCode="General">
                  <c:v>1.4</c:v>
                </c:pt>
                <c:pt idx="6" formatCode="General">
                  <c:v>0.2</c:v>
                </c:pt>
                <c:pt idx="7" formatCode="General">
                  <c:v>0</c:v>
                </c:pt>
                <c:pt idx="8" formatCode="General">
                  <c:v>4.4000000000000004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64330200503994939"/>
          <c:y val="1.6402990923756772E-3"/>
          <c:w val="0.35527301259560984"/>
          <c:h val="0.9917398874198449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14066127679636"/>
          <c:y val="4.076945934119202E-2"/>
          <c:w val="0.63048725147730222"/>
          <c:h val="0.9312015373617385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3727904217846812E-2"/>
          <c:y val="0.10120059228775162"/>
          <c:w val="0.5526870398751581"/>
          <c:h val="0.840849330696154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0"/>
          <c:dPt>
            <c:idx val="0"/>
            <c:bubble3D val="0"/>
            <c:spPr>
              <a:solidFill>
                <a:srgbClr val="12A6C4"/>
              </a:solidFill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CC00CC"/>
              </a:solidFill>
            </c:spPr>
          </c:dPt>
          <c:dPt>
            <c:idx val="3"/>
            <c:bubble3D val="0"/>
            <c:spPr>
              <a:solidFill>
                <a:srgbClr val="00CC00"/>
              </a:solidFill>
            </c:spPr>
          </c:dPt>
          <c:dPt>
            <c:idx val="4"/>
            <c:bubble3D val="0"/>
            <c:spPr>
              <a:solidFill>
                <a:srgbClr val="FF0000"/>
              </a:solidFill>
            </c:spPr>
          </c:dPt>
          <c:dPt>
            <c:idx val="5"/>
            <c:bubble3D val="0"/>
          </c:dPt>
          <c:dPt>
            <c:idx val="6"/>
            <c:bubble3D val="0"/>
            <c:spPr>
              <a:solidFill>
                <a:srgbClr val="000099"/>
              </a:solidFill>
            </c:spPr>
          </c:dPt>
          <c:dPt>
            <c:idx val="7"/>
            <c:bubble3D val="0"/>
          </c:dPt>
          <c:dPt>
            <c:idx val="8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7.8374030044238416E-2"/>
                  <c:y val="0.1095493166988799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274,8(72,2%)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49823644406983E-3"/>
                  <c:y val="0.1366862978467129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23,6 (6,2%)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4149329848746534E-2"/>
                  <c:y val="-6.177910991768313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1,1(5,55%)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012090021633923E-2"/>
                  <c:y val="-0.1661701202082221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9,2(2,4%)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2724347484305836E-2"/>
                  <c:y val="-0.153506666177863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5,8</a:t>
                    </a:r>
                    <a:r>
                      <a:rPr lang="ru-RU" baseline="0" dirty="0" smtClean="0"/>
                      <a:t> (12,1%)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4174453297661675E-2"/>
                  <c:y val="-0.1817522754322326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1,4</a:t>
                    </a:r>
                    <a:r>
                      <a:rPr lang="ru-RU" dirty="0" smtClean="0"/>
                      <a:t> (0,4%)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6529795427512101"/>
                  <c:y val="-0.1510884649941118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0,2</a:t>
                    </a:r>
                    <a:r>
                      <a:rPr lang="ru-RU" dirty="0" smtClean="0"/>
                      <a:t> (0,05%)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elete val="1"/>
            </c:dLbl>
            <c:dLbl>
              <c:idx val="8"/>
              <c:layout>
                <c:manualLayout>
                  <c:x val="0.20377236591168407"/>
                  <c:y val="2.525437182739748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 (1,1%)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Налог на доходы физических лиц</c:v>
                </c:pt>
                <c:pt idx="1">
                  <c:v>Акцизы по подакцизным товарам</c:v>
                </c:pt>
                <c:pt idx="2">
                  <c:v>Налог на совокупный доход</c:v>
                </c:pt>
                <c:pt idx="3">
                  <c:v>Государственная пошлина</c:v>
                </c:pt>
                <c:pt idx="4">
                  <c:v>Доходы от использования имущества 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Доходы от продажи государственного имущества</c:v>
                </c:pt>
                <c:pt idx="8">
                  <c:v>Штрафы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 formatCode="General">
                  <c:v>270.5</c:v>
                </c:pt>
                <c:pt idx="1">
                  <c:v>21.4</c:v>
                </c:pt>
                <c:pt idx="2" formatCode="General">
                  <c:v>20.3</c:v>
                </c:pt>
                <c:pt idx="3">
                  <c:v>9</c:v>
                </c:pt>
                <c:pt idx="4">
                  <c:v>44</c:v>
                </c:pt>
                <c:pt idx="5" formatCode="General">
                  <c:v>1.4</c:v>
                </c:pt>
                <c:pt idx="6" formatCode="General">
                  <c:v>0.2</c:v>
                </c:pt>
                <c:pt idx="7" formatCode="General">
                  <c:v>0.4</c:v>
                </c:pt>
                <c:pt idx="8" formatCode="General">
                  <c:v>4.2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64330200503994939"/>
          <c:y val="1.6402990923756772E-3"/>
          <c:w val="0.35527301259560984"/>
          <c:h val="0.9917398874198449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02851311168913E-2"/>
          <c:y val="0.13605719400188748"/>
          <c:w val="0.5526870398751581"/>
          <c:h val="0.840849330696154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2"/>
          <c:dPt>
            <c:idx val="0"/>
            <c:bubble3D val="0"/>
            <c:spPr>
              <a:solidFill>
                <a:srgbClr val="12A6C4"/>
              </a:solidFill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CC00CC"/>
              </a:solidFill>
            </c:spPr>
          </c:dPt>
          <c:dPt>
            <c:idx val="3"/>
            <c:bubble3D val="0"/>
            <c:spPr>
              <a:solidFill>
                <a:srgbClr val="00CC00"/>
              </a:solidFill>
            </c:spPr>
          </c:dPt>
          <c:dPt>
            <c:idx val="4"/>
            <c:bubble3D val="0"/>
            <c:spPr>
              <a:solidFill>
                <a:srgbClr val="FF0000"/>
              </a:solidFill>
            </c:spPr>
          </c:dPt>
          <c:dPt>
            <c:idx val="5"/>
            <c:bubble3D val="0"/>
          </c:dPt>
          <c:dPt>
            <c:idx val="6"/>
            <c:bubble3D val="0"/>
            <c:spPr>
              <a:solidFill>
                <a:srgbClr val="000099"/>
              </a:solidFill>
            </c:spPr>
          </c:dPt>
          <c:dPt>
            <c:idx val="7"/>
            <c:bubble3D val="0"/>
          </c:dPt>
          <c:dPt>
            <c:idx val="8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7.8374030044238416E-2"/>
                  <c:y val="0.1095493166988799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289,0</a:t>
                    </a:r>
                    <a:r>
                      <a:rPr lang="ru-RU" baseline="0" dirty="0" smtClean="0"/>
                      <a:t> (72,5%)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9.436042548578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24,6 (6,15%)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67995955222795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21,9 (5,5%)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099788373288381E-2"/>
                  <c:y val="-0.1437623054289057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9,</a:t>
                    </a:r>
                    <a:r>
                      <a:rPr lang="ru-RU" dirty="0" smtClean="0"/>
                      <a:t>4(2,4%)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5649682559932569E-2"/>
                  <c:y val="-0.133588608596249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 (11,9%)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8524770737729079E-2"/>
                  <c:y val="-0.136936645873599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5(0,4%)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396482717151884"/>
                  <c:y val="-0.1137421070285845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0,2</a:t>
                    </a:r>
                    <a:r>
                      <a:rPr lang="ru-RU" dirty="0" smtClean="0"/>
                      <a:t>(0,05%)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elete val="1"/>
            </c:dLbl>
            <c:dLbl>
              <c:idx val="8"/>
              <c:layout>
                <c:manualLayout>
                  <c:x val="0.14819816590183263"/>
                  <c:y val="2.525437182739748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</a:t>
                    </a:r>
                    <a:r>
                      <a:rPr lang="ru-RU" dirty="0" smtClean="0"/>
                      <a:t>5</a:t>
                    </a:r>
                    <a:r>
                      <a:rPr lang="ru-RU" baseline="0" dirty="0" smtClean="0"/>
                      <a:t> (1,1%)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Налог на доходы физических лиц</c:v>
                </c:pt>
                <c:pt idx="1">
                  <c:v>Акцизы по подакцизным товарам</c:v>
                </c:pt>
                <c:pt idx="2">
                  <c:v>Налог на совокупный доход</c:v>
                </c:pt>
                <c:pt idx="3">
                  <c:v>Государственная пошлина</c:v>
                </c:pt>
                <c:pt idx="4">
                  <c:v>Доходы от использования имущества 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Доходы от продажи государственного имущества</c:v>
                </c:pt>
                <c:pt idx="8">
                  <c:v>Штрафы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 formatCode="General">
                  <c:v>252.2</c:v>
                </c:pt>
                <c:pt idx="1">
                  <c:v>19</c:v>
                </c:pt>
                <c:pt idx="2" formatCode="General">
                  <c:v>20.3</c:v>
                </c:pt>
                <c:pt idx="3">
                  <c:v>9</c:v>
                </c:pt>
                <c:pt idx="4">
                  <c:v>44</c:v>
                </c:pt>
                <c:pt idx="5" formatCode="General">
                  <c:v>1.4</c:v>
                </c:pt>
                <c:pt idx="6" formatCode="General">
                  <c:v>0.2</c:v>
                </c:pt>
                <c:pt idx="7" formatCode="General">
                  <c:v>0.4</c:v>
                </c:pt>
                <c:pt idx="8" formatCode="General">
                  <c:v>4.2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64330200503994939"/>
          <c:y val="1.6402990923756772E-3"/>
          <c:w val="0.35527301259560984"/>
          <c:h val="0.9917398874198449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0333187518226883E-2"/>
          <c:y val="3.8770346025161648E-2"/>
          <c:w val="0.92966681248177307"/>
          <c:h val="0.6922882449516116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на доходы физ.лиц</c:v>
                </c:pt>
              </c:strCache>
            </c:strRef>
          </c:tx>
          <c:spPr>
            <a:solidFill>
              <a:srgbClr val="0099FF"/>
            </a:solidFill>
          </c:spPr>
          <c:invertIfNegative val="0"/>
          <c:dLbls>
            <c:dLbl>
              <c:idx val="0"/>
              <c:layout>
                <c:manualLayout>
                  <c:x val="6.1728395061728392E-3"/>
                  <c:y val="-7.27513252770947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345679012345623E-2"/>
                  <c:y val="-2.42504417590315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</a:t>
                    </a:r>
                    <a:r>
                      <a:rPr lang="ru-RU" dirty="0" smtClean="0"/>
                      <a:t>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518518518518517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</a:t>
                    </a:r>
                    <a:r>
                      <a:rPr lang="ru-RU" dirty="0" smtClean="0"/>
                      <a:t>4,8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888888888888888E-2"/>
                  <c:y val="9.700176703612627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</a:t>
                    </a:r>
                    <a:r>
                      <a:rPr lang="ru-RU" dirty="0" smtClean="0"/>
                      <a:t>9,0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241.4</c:v>
                </c:pt>
                <c:pt idx="1">
                  <c:v>252.2</c:v>
                </c:pt>
                <c:pt idx="2">
                  <c:v>270.5</c:v>
                </c:pt>
                <c:pt idx="3">
                  <c:v>286.8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Госпошлина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0.10802469135802469"/>
                  <c:y val="-7.27513252770947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648148148148148"/>
                  <c:y val="-7.275136173505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222222222222224E-2"/>
                  <c:y val="2.4353129504535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339506172839506"/>
                  <c:y val="4.82955566376633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Лист1!$C$2:$C$5</c:f>
              <c:numCache>
                <c:formatCode>0.0</c:formatCode>
                <c:ptCount val="4"/>
                <c:pt idx="0" formatCode="General">
                  <c:v>9.5</c:v>
                </c:pt>
                <c:pt idx="1">
                  <c:v>9</c:v>
                </c:pt>
                <c:pt idx="2" formatCode="General">
                  <c:v>9.1999999999999993</c:v>
                </c:pt>
                <c:pt idx="3" formatCode="General">
                  <c:v>9.4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Налоги на совокупный доход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20.2</c:v>
                </c:pt>
                <c:pt idx="1">
                  <c:v>20.3</c:v>
                </c:pt>
                <c:pt idx="2">
                  <c:v>21.1</c:v>
                </c:pt>
                <c:pt idx="3">
                  <c:v>21.9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Акцизы по подакцизным товарам</c:v>
                </c:pt>
              </c:strCache>
            </c:strRef>
          </c:tx>
          <c:spPr>
            <a:solidFill>
              <a:srgbClr val="FEFE50"/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20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23,6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smtClean="0"/>
                      <a:t>24,6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Лист1!$E$2:$E$5</c:f>
              <c:numCache>
                <c:formatCode>0.0</c:formatCode>
                <c:ptCount val="4"/>
                <c:pt idx="0">
                  <c:v>19</c:v>
                </c:pt>
                <c:pt idx="1">
                  <c:v>19</c:v>
                </c:pt>
                <c:pt idx="2" formatCode="General">
                  <c:v>21.4</c:v>
                </c:pt>
                <c:pt idx="3" formatCode="General">
                  <c:v>21.4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3048448"/>
        <c:axId val="163074816"/>
        <c:axId val="0"/>
      </c:bar3DChart>
      <c:catAx>
        <c:axId val="16304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3074816"/>
        <c:crosses val="autoZero"/>
        <c:auto val="1"/>
        <c:lblAlgn val="ctr"/>
        <c:lblOffset val="100"/>
        <c:noMultiLvlLbl val="0"/>
      </c:catAx>
      <c:valAx>
        <c:axId val="163074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30484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0579911943601834"/>
          <c:w val="1"/>
          <c:h val="0.1937329138572277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42704773968174E-2"/>
          <c:y val="0.12019121425887158"/>
          <c:w val="0.96714590452063665"/>
          <c:h val="0.7772429766192210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38100"/>
              <a:bevelB w="101600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2.9867359526694068E-3"/>
                  <c:y val="-8.25388647567909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734719053388136E-3"/>
                  <c:y val="-0.107550641955818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946943810677573E-2"/>
                  <c:y val="-5.0023554398055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867359526694068E-3"/>
                  <c:y val="-8.504004247669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933679763348131E-3"/>
                  <c:y val="-0.11755535283542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rgbClr val="0033C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1776790.9</c:v>
                </c:pt>
                <c:pt idx="1">
                  <c:v>1968480.2</c:v>
                </c:pt>
                <c:pt idx="2">
                  <c:v>2297002.5</c:v>
                </c:pt>
                <c:pt idx="3">
                  <c:v>1928957</c:v>
                </c:pt>
                <c:pt idx="4">
                  <c:v>1902522.9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"/>
        <c:gapDepth val="8"/>
        <c:shape val="cylinder"/>
        <c:axId val="164359552"/>
        <c:axId val="164370688"/>
        <c:axId val="0"/>
      </c:bar3DChart>
      <c:catAx>
        <c:axId val="16435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4370688"/>
        <c:crosses val="autoZero"/>
        <c:auto val="1"/>
        <c:lblAlgn val="ctr"/>
        <c:lblOffset val="100"/>
        <c:noMultiLvlLbl val="0"/>
      </c:catAx>
      <c:valAx>
        <c:axId val="164370688"/>
        <c:scaling>
          <c:orientation val="minMax"/>
          <c:max val="2049999.9999999998"/>
          <c:min val="1.77"/>
        </c:scaling>
        <c:delete val="0"/>
        <c:axPos val="l"/>
        <c:numFmt formatCode="0.0" sourceLinked="1"/>
        <c:majorTickMark val="out"/>
        <c:minorTickMark val="none"/>
        <c:tickLblPos val="none"/>
        <c:crossAx val="164359552"/>
        <c:crosses val="autoZero"/>
        <c:crossBetween val="between"/>
      </c:valAx>
      <c:spPr>
        <a:solidFill>
          <a:srgbClr val="B7E7DE"/>
        </a:solidFill>
        <a:ln w="0">
          <a:noFill/>
        </a:ln>
      </c:spPr>
    </c:plotArea>
    <c:plotVisOnly val="1"/>
    <c:dispBlanksAs val="gap"/>
    <c:showDLblsOverMax val="0"/>
  </c:chart>
  <c:spPr>
    <a:solidFill>
      <a:srgbClr val="B7E7DE"/>
    </a:solidFill>
    <a:ln>
      <a:noFill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5DD782-6C0B-4C50-AE2D-47AE9A2D2B6D}" type="doc">
      <dgm:prSet loTypeId="urn:microsoft.com/office/officeart/2005/8/layout/radial1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AD7C3F-898F-481D-B9E6-B6697967F3C3}">
      <dgm:prSet phldrT="[Текст]" custT="1"/>
      <dgm:spPr>
        <a:noFill/>
      </dgm:spPr>
      <dgm:t>
        <a:bodyPr/>
        <a:lstStyle/>
        <a:p>
          <a:pPr>
            <a:spcAft>
              <a:spcPts val="0"/>
            </a:spcAft>
          </a:pPr>
          <a:r>
            <a: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2 279 194,8</a:t>
          </a:r>
        </a:p>
        <a:p>
          <a:pPr>
            <a:spcAft>
              <a:spcPts val="0"/>
            </a:spcAft>
          </a:pPr>
          <a:r>
            <a: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BE47AF-D950-47AE-94EA-34900007D542}" type="parTrans" cxnId="{5F129881-D92F-478A-BD34-7A58E41E02D3}">
      <dgm:prSet/>
      <dgm:spPr/>
      <dgm:t>
        <a:bodyPr/>
        <a:lstStyle/>
        <a:p>
          <a:endParaRPr lang="ru-RU"/>
        </a:p>
      </dgm:t>
    </dgm:pt>
    <dgm:pt modelId="{CACCBA95-0E26-4973-A7C6-2147A288867C}" type="sibTrans" cxnId="{5F129881-D92F-478A-BD34-7A58E41E02D3}">
      <dgm:prSet/>
      <dgm:spPr/>
      <dgm:t>
        <a:bodyPr/>
        <a:lstStyle/>
        <a:p>
          <a:endParaRPr lang="ru-RU"/>
        </a:p>
      </dgm:t>
    </dgm:pt>
    <dgm:pt modelId="{B0453D57-7C47-4743-9E14-A57433741041}">
      <dgm:prSet phldrT="[Текст]" custT="1"/>
      <dgm:spPr>
        <a:solidFill>
          <a:srgbClr val="FF330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Социальные программы     (1 670 424,7 тыс. рублей – 73,3%)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FE8C58F-556B-4FD5-9E3A-861FD66682A4}" type="parTrans" cxnId="{6D624B3E-6007-47F3-811D-D933C6D9A1EA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62247DEE-03E6-407A-8091-C7C343ECE797}" type="sibTrans" cxnId="{6D624B3E-6007-47F3-811D-D933C6D9A1EA}">
      <dgm:prSet/>
      <dgm:spPr/>
      <dgm:t>
        <a:bodyPr/>
        <a:lstStyle/>
        <a:p>
          <a:endParaRPr lang="ru-RU"/>
        </a:p>
      </dgm:t>
    </dgm:pt>
    <dgm:pt modelId="{D98E80AD-F144-493A-BDB0-D4B0DE896596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Инфраструктурные муниципальные  программы (481603,3 тыс. рублей – 21,1%)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44EAAC6-E943-4DDC-8ADC-DD03B40DAA82}" type="parTrans" cxnId="{1F4F7F37-83B4-48AA-AA39-D3367120CBDB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EF8CDF9A-0BBB-414B-BE21-8426A1B001EB}" type="sibTrans" cxnId="{1F4F7F37-83B4-48AA-AA39-D3367120CBDB}">
      <dgm:prSet/>
      <dgm:spPr/>
      <dgm:t>
        <a:bodyPr/>
        <a:lstStyle/>
        <a:p>
          <a:endParaRPr lang="ru-RU"/>
        </a:p>
      </dgm:t>
    </dgm:pt>
    <dgm:pt modelId="{3469990C-6C20-4839-96D9-81DF43398A5B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Поддержка отраслей экономики (631,4 тыс. рублей – 0,1%)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2C6A421-3556-46DD-BC2C-3B18969769A6}" type="parTrans" cxnId="{CF788E66-A5E7-4311-B840-3E9742AD3328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3C6432F9-AA78-4626-A064-5903B8CBFF9B}" type="sibTrans" cxnId="{CF788E66-A5E7-4311-B840-3E9742AD3328}">
      <dgm:prSet/>
      <dgm:spPr/>
      <dgm:t>
        <a:bodyPr/>
        <a:lstStyle/>
        <a:p>
          <a:endParaRPr lang="ru-RU"/>
        </a:p>
      </dgm:t>
    </dgm:pt>
    <dgm:pt modelId="{BAD30B9C-55A6-46E8-A291-D75657A4B93F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Иные программы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(126 535,4  тыс. рублей – 5,5 %)</a:t>
          </a:r>
          <a:endParaRPr lang="ru-RU" sz="1600" dirty="0"/>
        </a:p>
      </dgm:t>
    </dgm:pt>
    <dgm:pt modelId="{8F9A6693-CEEC-4B2A-90C9-A5F16BD02FE7}" type="parTrans" cxnId="{58E67574-1924-439A-AFDA-7F3E4E70C787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397A22AB-0A7B-47BA-803E-8132683BC7BF}" type="sibTrans" cxnId="{58E67574-1924-439A-AFDA-7F3E4E70C787}">
      <dgm:prSet/>
      <dgm:spPr/>
      <dgm:t>
        <a:bodyPr/>
        <a:lstStyle/>
        <a:p>
          <a:endParaRPr lang="ru-RU"/>
        </a:p>
      </dgm:t>
    </dgm:pt>
    <dgm:pt modelId="{84E33DC8-CE45-42AD-A59F-0EFB38F22F3E}" type="pres">
      <dgm:prSet presAssocID="{EE5DD782-6C0B-4C50-AE2D-47AE9A2D2B6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D32E7D-CAAF-4042-B8CA-1972454D7426}" type="pres">
      <dgm:prSet presAssocID="{72AD7C3F-898F-481D-B9E6-B6697967F3C3}" presName="centerShape" presStyleLbl="node0" presStyleIdx="0" presStyleCnt="1" custScaleX="300294" custLinFactNeighborX="5175" custLinFactNeighborY="8"/>
      <dgm:spPr/>
      <dgm:t>
        <a:bodyPr/>
        <a:lstStyle/>
        <a:p>
          <a:endParaRPr lang="ru-RU"/>
        </a:p>
      </dgm:t>
    </dgm:pt>
    <dgm:pt modelId="{4DE95811-9C1B-48C0-9255-4D546644E515}" type="pres">
      <dgm:prSet presAssocID="{CFE8C58F-556B-4FD5-9E3A-861FD66682A4}" presName="Name9" presStyleLbl="parChTrans1D2" presStyleIdx="0" presStyleCnt="4"/>
      <dgm:spPr/>
      <dgm:t>
        <a:bodyPr/>
        <a:lstStyle/>
        <a:p>
          <a:endParaRPr lang="ru-RU"/>
        </a:p>
      </dgm:t>
    </dgm:pt>
    <dgm:pt modelId="{E74FC039-9856-4C96-8CF1-4BE3EF98FC67}" type="pres">
      <dgm:prSet presAssocID="{CFE8C58F-556B-4FD5-9E3A-861FD66682A4}" presName="connTx" presStyleLbl="parChTrans1D2" presStyleIdx="0" presStyleCnt="4"/>
      <dgm:spPr/>
      <dgm:t>
        <a:bodyPr/>
        <a:lstStyle/>
        <a:p>
          <a:endParaRPr lang="ru-RU"/>
        </a:p>
      </dgm:t>
    </dgm:pt>
    <dgm:pt modelId="{70E908B3-CA4C-4765-9B7C-7BC40E47AC36}" type="pres">
      <dgm:prSet presAssocID="{B0453D57-7C47-4743-9E14-A57433741041}" presName="node" presStyleLbl="node1" presStyleIdx="0" presStyleCnt="4" custScaleX="207442" custScaleY="134411" custRadScaleRad="90084" custRadScaleInc="6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8236C-6990-4D7E-B223-8610CF92533C}" type="pres">
      <dgm:prSet presAssocID="{644EAAC6-E943-4DDC-8ADC-DD03B40DAA82}" presName="Name9" presStyleLbl="parChTrans1D2" presStyleIdx="1" presStyleCnt="4"/>
      <dgm:spPr/>
      <dgm:t>
        <a:bodyPr/>
        <a:lstStyle/>
        <a:p>
          <a:endParaRPr lang="ru-RU"/>
        </a:p>
      </dgm:t>
    </dgm:pt>
    <dgm:pt modelId="{2B1EAF39-E751-49BF-A06B-FDEDE3AD9A5F}" type="pres">
      <dgm:prSet presAssocID="{644EAAC6-E943-4DDC-8ADC-DD03B40DAA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F771040E-2908-4F03-879C-C376EBCD0D1D}" type="pres">
      <dgm:prSet presAssocID="{D98E80AD-F144-493A-BDB0-D4B0DE896596}" presName="node" presStyleLbl="node1" presStyleIdx="1" presStyleCnt="4" custScaleX="170212" custScaleY="162070" custRadScaleRad="164641" custRadScaleInc="-2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26D43-C295-497E-B6DE-86807F418ABB}" type="pres">
      <dgm:prSet presAssocID="{02C6A421-3556-46DD-BC2C-3B18969769A6}" presName="Name9" presStyleLbl="parChTrans1D2" presStyleIdx="2" presStyleCnt="4"/>
      <dgm:spPr/>
      <dgm:t>
        <a:bodyPr/>
        <a:lstStyle/>
        <a:p>
          <a:endParaRPr lang="ru-RU"/>
        </a:p>
      </dgm:t>
    </dgm:pt>
    <dgm:pt modelId="{3F0C368D-C476-4912-8DFE-69AC319DDB01}" type="pres">
      <dgm:prSet presAssocID="{02C6A421-3556-46DD-BC2C-3B18969769A6}" presName="connTx" presStyleLbl="parChTrans1D2" presStyleIdx="2" presStyleCnt="4"/>
      <dgm:spPr/>
      <dgm:t>
        <a:bodyPr/>
        <a:lstStyle/>
        <a:p>
          <a:endParaRPr lang="ru-RU"/>
        </a:p>
      </dgm:t>
    </dgm:pt>
    <dgm:pt modelId="{CDDB4362-36D3-4D31-BB46-803E83E85B33}" type="pres">
      <dgm:prSet presAssocID="{3469990C-6C20-4839-96D9-81DF43398A5B}" presName="node" presStyleLbl="node1" presStyleIdx="2" presStyleCnt="4" custScaleX="208622" custScaleY="133662" custRadScaleRad="87970" custRadScaleInc="-4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B0A56-6717-4221-A3C3-667AF47EA781}" type="pres">
      <dgm:prSet presAssocID="{8F9A6693-CEEC-4B2A-90C9-A5F16BD02FE7}" presName="Name9" presStyleLbl="parChTrans1D2" presStyleIdx="3" presStyleCnt="4"/>
      <dgm:spPr/>
      <dgm:t>
        <a:bodyPr/>
        <a:lstStyle/>
        <a:p>
          <a:endParaRPr lang="ru-RU"/>
        </a:p>
      </dgm:t>
    </dgm:pt>
    <dgm:pt modelId="{49C6B22B-B12A-478C-A318-02F1E754BCAB}" type="pres">
      <dgm:prSet presAssocID="{8F9A6693-CEEC-4B2A-90C9-A5F16BD02FE7}" presName="connTx" presStyleLbl="parChTrans1D2" presStyleIdx="3" presStyleCnt="4"/>
      <dgm:spPr/>
      <dgm:t>
        <a:bodyPr/>
        <a:lstStyle/>
        <a:p>
          <a:endParaRPr lang="ru-RU"/>
        </a:p>
      </dgm:t>
    </dgm:pt>
    <dgm:pt modelId="{50F834DC-4714-4365-9FF2-F4F1100A8EBE}" type="pres">
      <dgm:prSet presAssocID="{BAD30B9C-55A6-46E8-A291-D75657A4B93F}" presName="node" presStyleLbl="node1" presStyleIdx="3" presStyleCnt="4" custScaleX="189067" custScaleY="148112" custRadScaleRad="152555" custRadScaleInc="8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DF21C5-6D32-4DC0-B56A-1CF18CA3B2DE}" type="presOf" srcId="{72AD7C3F-898F-481D-B9E6-B6697967F3C3}" destId="{5DD32E7D-CAAF-4042-B8CA-1972454D7426}" srcOrd="0" destOrd="0" presId="urn:microsoft.com/office/officeart/2005/8/layout/radial1"/>
    <dgm:cxn modelId="{838AA363-2D97-4771-93FB-D57BE86C82EF}" type="presOf" srcId="{CFE8C58F-556B-4FD5-9E3A-861FD66682A4}" destId="{E74FC039-9856-4C96-8CF1-4BE3EF98FC67}" srcOrd="1" destOrd="0" presId="urn:microsoft.com/office/officeart/2005/8/layout/radial1"/>
    <dgm:cxn modelId="{918DCAC1-BEC0-44BE-81C6-36088F0685F3}" type="presOf" srcId="{EE5DD782-6C0B-4C50-AE2D-47AE9A2D2B6D}" destId="{84E33DC8-CE45-42AD-A59F-0EFB38F22F3E}" srcOrd="0" destOrd="0" presId="urn:microsoft.com/office/officeart/2005/8/layout/radial1"/>
    <dgm:cxn modelId="{00F83925-CB6A-40DC-B3A8-1FB3A47C0432}" type="presOf" srcId="{BAD30B9C-55A6-46E8-A291-D75657A4B93F}" destId="{50F834DC-4714-4365-9FF2-F4F1100A8EBE}" srcOrd="0" destOrd="0" presId="urn:microsoft.com/office/officeart/2005/8/layout/radial1"/>
    <dgm:cxn modelId="{58E67574-1924-439A-AFDA-7F3E4E70C787}" srcId="{72AD7C3F-898F-481D-B9E6-B6697967F3C3}" destId="{BAD30B9C-55A6-46E8-A291-D75657A4B93F}" srcOrd="3" destOrd="0" parTransId="{8F9A6693-CEEC-4B2A-90C9-A5F16BD02FE7}" sibTransId="{397A22AB-0A7B-47BA-803E-8132683BC7BF}"/>
    <dgm:cxn modelId="{EB514D88-6951-45E9-9906-C8C3CF0EAE74}" type="presOf" srcId="{02C6A421-3556-46DD-BC2C-3B18969769A6}" destId="{3F0C368D-C476-4912-8DFE-69AC319DDB01}" srcOrd="1" destOrd="0" presId="urn:microsoft.com/office/officeart/2005/8/layout/radial1"/>
    <dgm:cxn modelId="{CF788E66-A5E7-4311-B840-3E9742AD3328}" srcId="{72AD7C3F-898F-481D-B9E6-B6697967F3C3}" destId="{3469990C-6C20-4839-96D9-81DF43398A5B}" srcOrd="2" destOrd="0" parTransId="{02C6A421-3556-46DD-BC2C-3B18969769A6}" sibTransId="{3C6432F9-AA78-4626-A064-5903B8CBFF9B}"/>
    <dgm:cxn modelId="{C29EABCE-8A71-4A3D-9B55-2BCF02DA91BF}" type="presOf" srcId="{8F9A6693-CEEC-4B2A-90C9-A5F16BD02FE7}" destId="{49C6B22B-B12A-478C-A318-02F1E754BCAB}" srcOrd="1" destOrd="0" presId="urn:microsoft.com/office/officeart/2005/8/layout/radial1"/>
    <dgm:cxn modelId="{A4BD724D-E06F-4457-ADA3-55AA7AA2B7BC}" type="presOf" srcId="{D98E80AD-F144-493A-BDB0-D4B0DE896596}" destId="{F771040E-2908-4F03-879C-C376EBCD0D1D}" srcOrd="0" destOrd="0" presId="urn:microsoft.com/office/officeart/2005/8/layout/radial1"/>
    <dgm:cxn modelId="{0BC937F3-3219-4A17-814E-3E0D057636F7}" type="presOf" srcId="{3469990C-6C20-4839-96D9-81DF43398A5B}" destId="{CDDB4362-36D3-4D31-BB46-803E83E85B33}" srcOrd="0" destOrd="0" presId="urn:microsoft.com/office/officeart/2005/8/layout/radial1"/>
    <dgm:cxn modelId="{7D2BE4C6-D4A4-4543-AE7B-0A217E2D6CDF}" type="presOf" srcId="{8F9A6693-CEEC-4B2A-90C9-A5F16BD02FE7}" destId="{0A7B0A56-6717-4221-A3C3-667AF47EA781}" srcOrd="0" destOrd="0" presId="urn:microsoft.com/office/officeart/2005/8/layout/radial1"/>
    <dgm:cxn modelId="{B876D9DC-887E-43A8-B0E7-9E6CC27FAFB8}" type="presOf" srcId="{02C6A421-3556-46DD-BC2C-3B18969769A6}" destId="{64226D43-C295-497E-B6DE-86807F418ABB}" srcOrd="0" destOrd="0" presId="urn:microsoft.com/office/officeart/2005/8/layout/radial1"/>
    <dgm:cxn modelId="{6D624B3E-6007-47F3-811D-D933C6D9A1EA}" srcId="{72AD7C3F-898F-481D-B9E6-B6697967F3C3}" destId="{B0453D57-7C47-4743-9E14-A57433741041}" srcOrd="0" destOrd="0" parTransId="{CFE8C58F-556B-4FD5-9E3A-861FD66682A4}" sibTransId="{62247DEE-03E6-407A-8091-C7C343ECE797}"/>
    <dgm:cxn modelId="{6129BD24-B640-48FC-949F-F5362431F51A}" type="presOf" srcId="{644EAAC6-E943-4DDC-8ADC-DD03B40DAA82}" destId="{2B1EAF39-E751-49BF-A06B-FDEDE3AD9A5F}" srcOrd="1" destOrd="0" presId="urn:microsoft.com/office/officeart/2005/8/layout/radial1"/>
    <dgm:cxn modelId="{5F129881-D92F-478A-BD34-7A58E41E02D3}" srcId="{EE5DD782-6C0B-4C50-AE2D-47AE9A2D2B6D}" destId="{72AD7C3F-898F-481D-B9E6-B6697967F3C3}" srcOrd="0" destOrd="0" parTransId="{06BE47AF-D950-47AE-94EA-34900007D542}" sibTransId="{CACCBA95-0E26-4973-A7C6-2147A288867C}"/>
    <dgm:cxn modelId="{90149D33-903B-4738-846A-7EC84705CB04}" type="presOf" srcId="{B0453D57-7C47-4743-9E14-A57433741041}" destId="{70E908B3-CA4C-4765-9B7C-7BC40E47AC36}" srcOrd="0" destOrd="0" presId="urn:microsoft.com/office/officeart/2005/8/layout/radial1"/>
    <dgm:cxn modelId="{56C8B4A0-7029-4CBC-A2D6-4BE49420DFF1}" type="presOf" srcId="{644EAAC6-E943-4DDC-8ADC-DD03B40DAA82}" destId="{4308236C-6990-4D7E-B223-8610CF92533C}" srcOrd="0" destOrd="0" presId="urn:microsoft.com/office/officeart/2005/8/layout/radial1"/>
    <dgm:cxn modelId="{8645207F-119E-4D16-B50E-C9AC1C8F698F}" type="presOf" srcId="{CFE8C58F-556B-4FD5-9E3A-861FD66682A4}" destId="{4DE95811-9C1B-48C0-9255-4D546644E515}" srcOrd="0" destOrd="0" presId="urn:microsoft.com/office/officeart/2005/8/layout/radial1"/>
    <dgm:cxn modelId="{1F4F7F37-83B4-48AA-AA39-D3367120CBDB}" srcId="{72AD7C3F-898F-481D-B9E6-B6697967F3C3}" destId="{D98E80AD-F144-493A-BDB0-D4B0DE896596}" srcOrd="1" destOrd="0" parTransId="{644EAAC6-E943-4DDC-8ADC-DD03B40DAA82}" sibTransId="{EF8CDF9A-0BBB-414B-BE21-8426A1B001EB}"/>
    <dgm:cxn modelId="{AFB4EB99-637C-42BC-867C-29525948DF85}" type="presParOf" srcId="{84E33DC8-CE45-42AD-A59F-0EFB38F22F3E}" destId="{5DD32E7D-CAAF-4042-B8CA-1972454D7426}" srcOrd="0" destOrd="0" presId="urn:microsoft.com/office/officeart/2005/8/layout/radial1"/>
    <dgm:cxn modelId="{45AE7B35-8BE9-4123-B7B3-EADB4CADA004}" type="presParOf" srcId="{84E33DC8-CE45-42AD-A59F-0EFB38F22F3E}" destId="{4DE95811-9C1B-48C0-9255-4D546644E515}" srcOrd="1" destOrd="0" presId="urn:microsoft.com/office/officeart/2005/8/layout/radial1"/>
    <dgm:cxn modelId="{A78E55DB-BD11-4738-99E8-E2EC9356EF2B}" type="presParOf" srcId="{4DE95811-9C1B-48C0-9255-4D546644E515}" destId="{E74FC039-9856-4C96-8CF1-4BE3EF98FC67}" srcOrd="0" destOrd="0" presId="urn:microsoft.com/office/officeart/2005/8/layout/radial1"/>
    <dgm:cxn modelId="{D900BF85-7302-436B-A021-6802FAF0C747}" type="presParOf" srcId="{84E33DC8-CE45-42AD-A59F-0EFB38F22F3E}" destId="{70E908B3-CA4C-4765-9B7C-7BC40E47AC36}" srcOrd="2" destOrd="0" presId="urn:microsoft.com/office/officeart/2005/8/layout/radial1"/>
    <dgm:cxn modelId="{6B03D8A3-8770-429F-9E69-81E1A999B157}" type="presParOf" srcId="{84E33DC8-CE45-42AD-A59F-0EFB38F22F3E}" destId="{4308236C-6990-4D7E-B223-8610CF92533C}" srcOrd="3" destOrd="0" presId="urn:microsoft.com/office/officeart/2005/8/layout/radial1"/>
    <dgm:cxn modelId="{D211DBAF-2367-4C82-A5C8-12844EA59AE9}" type="presParOf" srcId="{4308236C-6990-4D7E-B223-8610CF92533C}" destId="{2B1EAF39-E751-49BF-A06B-FDEDE3AD9A5F}" srcOrd="0" destOrd="0" presId="urn:microsoft.com/office/officeart/2005/8/layout/radial1"/>
    <dgm:cxn modelId="{9DFFC6DE-8A07-4C4C-AC80-D57192FAC942}" type="presParOf" srcId="{84E33DC8-CE45-42AD-A59F-0EFB38F22F3E}" destId="{F771040E-2908-4F03-879C-C376EBCD0D1D}" srcOrd="4" destOrd="0" presId="urn:microsoft.com/office/officeart/2005/8/layout/radial1"/>
    <dgm:cxn modelId="{75236E30-CEA7-41B2-BCFD-6F757F9CC542}" type="presParOf" srcId="{84E33DC8-CE45-42AD-A59F-0EFB38F22F3E}" destId="{64226D43-C295-497E-B6DE-86807F418ABB}" srcOrd="5" destOrd="0" presId="urn:microsoft.com/office/officeart/2005/8/layout/radial1"/>
    <dgm:cxn modelId="{716DB154-6D0E-4DC6-A17B-EBD92936ECB7}" type="presParOf" srcId="{64226D43-C295-497E-B6DE-86807F418ABB}" destId="{3F0C368D-C476-4912-8DFE-69AC319DDB01}" srcOrd="0" destOrd="0" presId="urn:microsoft.com/office/officeart/2005/8/layout/radial1"/>
    <dgm:cxn modelId="{019CB840-E67C-4384-9758-FE46075F8E0C}" type="presParOf" srcId="{84E33DC8-CE45-42AD-A59F-0EFB38F22F3E}" destId="{CDDB4362-36D3-4D31-BB46-803E83E85B33}" srcOrd="6" destOrd="0" presId="urn:microsoft.com/office/officeart/2005/8/layout/radial1"/>
    <dgm:cxn modelId="{21EBCFF5-86FC-40AA-8A30-75F4F89AF2FF}" type="presParOf" srcId="{84E33DC8-CE45-42AD-A59F-0EFB38F22F3E}" destId="{0A7B0A56-6717-4221-A3C3-667AF47EA781}" srcOrd="7" destOrd="0" presId="urn:microsoft.com/office/officeart/2005/8/layout/radial1"/>
    <dgm:cxn modelId="{9B6E6050-FD3B-471C-B172-16FDBBF605C0}" type="presParOf" srcId="{0A7B0A56-6717-4221-A3C3-667AF47EA781}" destId="{49C6B22B-B12A-478C-A318-02F1E754BCAB}" srcOrd="0" destOrd="0" presId="urn:microsoft.com/office/officeart/2005/8/layout/radial1"/>
    <dgm:cxn modelId="{B2F50B67-60E5-4C69-8C9D-7A62820A388D}" type="presParOf" srcId="{84E33DC8-CE45-42AD-A59F-0EFB38F22F3E}" destId="{50F834DC-4714-4365-9FF2-F4F1100A8EBE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5DD782-6C0B-4C50-AE2D-47AE9A2D2B6D}" type="doc">
      <dgm:prSet loTypeId="urn:microsoft.com/office/officeart/2005/8/layout/radial1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AD7C3F-898F-481D-B9E6-B6697967F3C3}">
      <dgm:prSet phldrT="[Текст]" custT="1"/>
      <dgm:spPr>
        <a:noFill/>
      </dgm:spPr>
      <dgm:t>
        <a:bodyPr/>
        <a:lstStyle/>
        <a:p>
          <a:pPr>
            <a:spcAft>
              <a:spcPts val="0"/>
            </a:spcAft>
          </a:pPr>
          <a:r>
            <a: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1 912 733,2</a:t>
          </a:r>
        </a:p>
        <a:p>
          <a:pPr>
            <a:spcAft>
              <a:spcPts val="0"/>
            </a:spcAft>
          </a:pPr>
          <a:r>
            <a: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BE47AF-D950-47AE-94EA-34900007D542}" type="parTrans" cxnId="{5F129881-D92F-478A-BD34-7A58E41E02D3}">
      <dgm:prSet/>
      <dgm:spPr/>
      <dgm:t>
        <a:bodyPr/>
        <a:lstStyle/>
        <a:p>
          <a:endParaRPr lang="ru-RU"/>
        </a:p>
      </dgm:t>
    </dgm:pt>
    <dgm:pt modelId="{CACCBA95-0E26-4973-A7C6-2147A288867C}" type="sibTrans" cxnId="{5F129881-D92F-478A-BD34-7A58E41E02D3}">
      <dgm:prSet/>
      <dgm:spPr/>
      <dgm:t>
        <a:bodyPr/>
        <a:lstStyle/>
        <a:p>
          <a:endParaRPr lang="ru-RU"/>
        </a:p>
      </dgm:t>
    </dgm:pt>
    <dgm:pt modelId="{B0453D57-7C47-4743-9E14-A57433741041}">
      <dgm:prSet phldrT="[Текст]" custT="1"/>
      <dgm:spPr>
        <a:solidFill>
          <a:srgbClr val="FF330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Социальные программы     (1 507 755,9 тыс. рублей – 78,8%)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FE8C58F-556B-4FD5-9E3A-861FD66682A4}" type="parTrans" cxnId="{6D624B3E-6007-47F3-811D-D933C6D9A1EA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62247DEE-03E6-407A-8091-C7C343ECE797}" type="sibTrans" cxnId="{6D624B3E-6007-47F3-811D-D933C6D9A1EA}">
      <dgm:prSet/>
      <dgm:spPr/>
      <dgm:t>
        <a:bodyPr/>
        <a:lstStyle/>
        <a:p>
          <a:endParaRPr lang="ru-RU"/>
        </a:p>
      </dgm:t>
    </dgm:pt>
    <dgm:pt modelId="{D98E80AD-F144-493A-BDB0-D4B0DE896596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Инфраструктурные муниципальные  программы (289084,7 тыс. рублей – 15,1%)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44EAAC6-E943-4DDC-8ADC-DD03B40DAA82}" type="parTrans" cxnId="{1F4F7F37-83B4-48AA-AA39-D3367120CBDB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EF8CDF9A-0BBB-414B-BE21-8426A1B001EB}" type="sibTrans" cxnId="{1F4F7F37-83B4-48AA-AA39-D3367120CBDB}">
      <dgm:prSet/>
      <dgm:spPr/>
      <dgm:t>
        <a:bodyPr/>
        <a:lstStyle/>
        <a:p>
          <a:endParaRPr lang="ru-RU"/>
        </a:p>
      </dgm:t>
    </dgm:pt>
    <dgm:pt modelId="{3469990C-6C20-4839-96D9-81DF43398A5B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Поддержка отраслей экономики (631,4 тыс. рублей – 0,1%)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2C6A421-3556-46DD-BC2C-3B18969769A6}" type="parTrans" cxnId="{CF788E66-A5E7-4311-B840-3E9742AD3328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3C6432F9-AA78-4626-A064-5903B8CBFF9B}" type="sibTrans" cxnId="{CF788E66-A5E7-4311-B840-3E9742AD3328}">
      <dgm:prSet/>
      <dgm:spPr/>
      <dgm:t>
        <a:bodyPr/>
        <a:lstStyle/>
        <a:p>
          <a:endParaRPr lang="ru-RU"/>
        </a:p>
      </dgm:t>
    </dgm:pt>
    <dgm:pt modelId="{BAD30B9C-55A6-46E8-A291-D75657A4B93F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Иные программы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(115261,2  тыс. рублей – 6,0 %)</a:t>
          </a:r>
          <a:endParaRPr lang="ru-RU" sz="1600" dirty="0"/>
        </a:p>
      </dgm:t>
    </dgm:pt>
    <dgm:pt modelId="{8F9A6693-CEEC-4B2A-90C9-A5F16BD02FE7}" type="parTrans" cxnId="{58E67574-1924-439A-AFDA-7F3E4E70C787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397A22AB-0A7B-47BA-803E-8132683BC7BF}" type="sibTrans" cxnId="{58E67574-1924-439A-AFDA-7F3E4E70C787}">
      <dgm:prSet/>
      <dgm:spPr/>
      <dgm:t>
        <a:bodyPr/>
        <a:lstStyle/>
        <a:p>
          <a:endParaRPr lang="ru-RU"/>
        </a:p>
      </dgm:t>
    </dgm:pt>
    <dgm:pt modelId="{84E33DC8-CE45-42AD-A59F-0EFB38F22F3E}" type="pres">
      <dgm:prSet presAssocID="{EE5DD782-6C0B-4C50-AE2D-47AE9A2D2B6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D32E7D-CAAF-4042-B8CA-1972454D7426}" type="pres">
      <dgm:prSet presAssocID="{72AD7C3F-898F-481D-B9E6-B6697967F3C3}" presName="centerShape" presStyleLbl="node0" presStyleIdx="0" presStyleCnt="1" custScaleX="238162" custLinFactNeighborX="2902" custLinFactNeighborY="820"/>
      <dgm:spPr/>
      <dgm:t>
        <a:bodyPr/>
        <a:lstStyle/>
        <a:p>
          <a:endParaRPr lang="ru-RU"/>
        </a:p>
      </dgm:t>
    </dgm:pt>
    <dgm:pt modelId="{4DE95811-9C1B-48C0-9255-4D546644E515}" type="pres">
      <dgm:prSet presAssocID="{CFE8C58F-556B-4FD5-9E3A-861FD66682A4}" presName="Name9" presStyleLbl="parChTrans1D2" presStyleIdx="0" presStyleCnt="4"/>
      <dgm:spPr/>
      <dgm:t>
        <a:bodyPr/>
        <a:lstStyle/>
        <a:p>
          <a:endParaRPr lang="ru-RU"/>
        </a:p>
      </dgm:t>
    </dgm:pt>
    <dgm:pt modelId="{E74FC039-9856-4C96-8CF1-4BE3EF98FC67}" type="pres">
      <dgm:prSet presAssocID="{CFE8C58F-556B-4FD5-9E3A-861FD66682A4}" presName="connTx" presStyleLbl="parChTrans1D2" presStyleIdx="0" presStyleCnt="4"/>
      <dgm:spPr/>
      <dgm:t>
        <a:bodyPr/>
        <a:lstStyle/>
        <a:p>
          <a:endParaRPr lang="ru-RU"/>
        </a:p>
      </dgm:t>
    </dgm:pt>
    <dgm:pt modelId="{70E908B3-CA4C-4765-9B7C-7BC40E47AC36}" type="pres">
      <dgm:prSet presAssocID="{B0453D57-7C47-4743-9E14-A57433741041}" presName="node" presStyleLbl="node1" presStyleIdx="0" presStyleCnt="4" custScaleX="222346" custScaleY="114536" custRadScaleRad="83684" custRadScaleInc="3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8236C-6990-4D7E-B223-8610CF92533C}" type="pres">
      <dgm:prSet presAssocID="{644EAAC6-E943-4DDC-8ADC-DD03B40DAA82}" presName="Name9" presStyleLbl="parChTrans1D2" presStyleIdx="1" presStyleCnt="4"/>
      <dgm:spPr/>
      <dgm:t>
        <a:bodyPr/>
        <a:lstStyle/>
        <a:p>
          <a:endParaRPr lang="ru-RU"/>
        </a:p>
      </dgm:t>
    </dgm:pt>
    <dgm:pt modelId="{2B1EAF39-E751-49BF-A06B-FDEDE3AD9A5F}" type="pres">
      <dgm:prSet presAssocID="{644EAAC6-E943-4DDC-8ADC-DD03B40DAA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F771040E-2908-4F03-879C-C376EBCD0D1D}" type="pres">
      <dgm:prSet presAssocID="{D98E80AD-F144-493A-BDB0-D4B0DE896596}" presName="node" presStyleLbl="node1" presStyleIdx="1" presStyleCnt="4" custScaleX="199379" custScaleY="122933" custRadScaleRad="145501" custRadScaleInc="-3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26D43-C295-497E-B6DE-86807F418ABB}" type="pres">
      <dgm:prSet presAssocID="{02C6A421-3556-46DD-BC2C-3B18969769A6}" presName="Name9" presStyleLbl="parChTrans1D2" presStyleIdx="2" presStyleCnt="4"/>
      <dgm:spPr/>
      <dgm:t>
        <a:bodyPr/>
        <a:lstStyle/>
        <a:p>
          <a:endParaRPr lang="ru-RU"/>
        </a:p>
      </dgm:t>
    </dgm:pt>
    <dgm:pt modelId="{3F0C368D-C476-4912-8DFE-69AC319DDB01}" type="pres">
      <dgm:prSet presAssocID="{02C6A421-3556-46DD-BC2C-3B18969769A6}" presName="connTx" presStyleLbl="parChTrans1D2" presStyleIdx="2" presStyleCnt="4"/>
      <dgm:spPr/>
      <dgm:t>
        <a:bodyPr/>
        <a:lstStyle/>
        <a:p>
          <a:endParaRPr lang="ru-RU"/>
        </a:p>
      </dgm:t>
    </dgm:pt>
    <dgm:pt modelId="{CDDB4362-36D3-4D31-BB46-803E83E85B33}" type="pres">
      <dgm:prSet presAssocID="{3469990C-6C20-4839-96D9-81DF43398A5B}" presName="node" presStyleLbl="node1" presStyleIdx="2" presStyleCnt="4" custScaleX="195890" custScaleY="121658" custRadScaleRad="82999" custRadScaleInc="-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B0A56-6717-4221-A3C3-667AF47EA781}" type="pres">
      <dgm:prSet presAssocID="{8F9A6693-CEEC-4B2A-90C9-A5F16BD02FE7}" presName="Name9" presStyleLbl="parChTrans1D2" presStyleIdx="3" presStyleCnt="4"/>
      <dgm:spPr/>
      <dgm:t>
        <a:bodyPr/>
        <a:lstStyle/>
        <a:p>
          <a:endParaRPr lang="ru-RU"/>
        </a:p>
      </dgm:t>
    </dgm:pt>
    <dgm:pt modelId="{49C6B22B-B12A-478C-A318-02F1E754BCAB}" type="pres">
      <dgm:prSet presAssocID="{8F9A6693-CEEC-4B2A-90C9-A5F16BD02FE7}" presName="connTx" presStyleLbl="parChTrans1D2" presStyleIdx="3" presStyleCnt="4"/>
      <dgm:spPr/>
      <dgm:t>
        <a:bodyPr/>
        <a:lstStyle/>
        <a:p>
          <a:endParaRPr lang="ru-RU"/>
        </a:p>
      </dgm:t>
    </dgm:pt>
    <dgm:pt modelId="{50F834DC-4714-4365-9FF2-F4F1100A8EBE}" type="pres">
      <dgm:prSet presAssocID="{BAD30B9C-55A6-46E8-A291-D75657A4B93F}" presName="node" presStyleLbl="node1" presStyleIdx="3" presStyleCnt="4" custScaleX="202764" custScaleY="113192" custRadScaleRad="135391" custRadScaleInc="9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EBB5D8-3017-46BE-B874-5DE020E8F767}" type="presOf" srcId="{CFE8C58F-556B-4FD5-9E3A-861FD66682A4}" destId="{E74FC039-9856-4C96-8CF1-4BE3EF98FC67}" srcOrd="1" destOrd="0" presId="urn:microsoft.com/office/officeart/2005/8/layout/radial1"/>
    <dgm:cxn modelId="{224E5EF5-5CF1-490B-B120-AA05B2C01E5D}" type="presOf" srcId="{EE5DD782-6C0B-4C50-AE2D-47AE9A2D2B6D}" destId="{84E33DC8-CE45-42AD-A59F-0EFB38F22F3E}" srcOrd="0" destOrd="0" presId="urn:microsoft.com/office/officeart/2005/8/layout/radial1"/>
    <dgm:cxn modelId="{58E67574-1924-439A-AFDA-7F3E4E70C787}" srcId="{72AD7C3F-898F-481D-B9E6-B6697967F3C3}" destId="{BAD30B9C-55A6-46E8-A291-D75657A4B93F}" srcOrd="3" destOrd="0" parTransId="{8F9A6693-CEEC-4B2A-90C9-A5F16BD02FE7}" sibTransId="{397A22AB-0A7B-47BA-803E-8132683BC7BF}"/>
    <dgm:cxn modelId="{C688A487-0B1D-4112-8EC0-9A6271ED75B1}" type="presOf" srcId="{BAD30B9C-55A6-46E8-A291-D75657A4B93F}" destId="{50F834DC-4714-4365-9FF2-F4F1100A8EBE}" srcOrd="0" destOrd="0" presId="urn:microsoft.com/office/officeart/2005/8/layout/radial1"/>
    <dgm:cxn modelId="{90627DCF-506B-405B-B348-86C0552DA995}" type="presOf" srcId="{B0453D57-7C47-4743-9E14-A57433741041}" destId="{70E908B3-CA4C-4765-9B7C-7BC40E47AC36}" srcOrd="0" destOrd="0" presId="urn:microsoft.com/office/officeart/2005/8/layout/radial1"/>
    <dgm:cxn modelId="{CF788E66-A5E7-4311-B840-3E9742AD3328}" srcId="{72AD7C3F-898F-481D-B9E6-B6697967F3C3}" destId="{3469990C-6C20-4839-96D9-81DF43398A5B}" srcOrd="2" destOrd="0" parTransId="{02C6A421-3556-46DD-BC2C-3B18969769A6}" sibTransId="{3C6432F9-AA78-4626-A064-5903B8CBFF9B}"/>
    <dgm:cxn modelId="{FAA2182F-FFBB-44F9-8BC2-1D08DB7A6DC9}" type="presOf" srcId="{644EAAC6-E943-4DDC-8ADC-DD03B40DAA82}" destId="{4308236C-6990-4D7E-B223-8610CF92533C}" srcOrd="0" destOrd="0" presId="urn:microsoft.com/office/officeart/2005/8/layout/radial1"/>
    <dgm:cxn modelId="{8DB451FC-19FB-461F-AEED-4EF9DE8CD429}" type="presOf" srcId="{8F9A6693-CEEC-4B2A-90C9-A5F16BD02FE7}" destId="{49C6B22B-B12A-478C-A318-02F1E754BCAB}" srcOrd="1" destOrd="0" presId="urn:microsoft.com/office/officeart/2005/8/layout/radial1"/>
    <dgm:cxn modelId="{F2B1B79F-7BFA-417E-BC4E-AFE4DF71A2CD}" type="presOf" srcId="{CFE8C58F-556B-4FD5-9E3A-861FD66682A4}" destId="{4DE95811-9C1B-48C0-9255-4D546644E515}" srcOrd="0" destOrd="0" presId="urn:microsoft.com/office/officeart/2005/8/layout/radial1"/>
    <dgm:cxn modelId="{9FA2EFE2-A446-4DB8-BE9F-1519E22A470C}" type="presOf" srcId="{3469990C-6C20-4839-96D9-81DF43398A5B}" destId="{CDDB4362-36D3-4D31-BB46-803E83E85B33}" srcOrd="0" destOrd="0" presId="urn:microsoft.com/office/officeart/2005/8/layout/radial1"/>
    <dgm:cxn modelId="{B26F7324-6F26-404A-A2BB-FD2276093971}" type="presOf" srcId="{02C6A421-3556-46DD-BC2C-3B18969769A6}" destId="{64226D43-C295-497E-B6DE-86807F418ABB}" srcOrd="0" destOrd="0" presId="urn:microsoft.com/office/officeart/2005/8/layout/radial1"/>
    <dgm:cxn modelId="{B60E49F7-91CE-42BF-9BFB-15265FEBF805}" type="presOf" srcId="{8F9A6693-CEEC-4B2A-90C9-A5F16BD02FE7}" destId="{0A7B0A56-6717-4221-A3C3-667AF47EA781}" srcOrd="0" destOrd="0" presId="urn:microsoft.com/office/officeart/2005/8/layout/radial1"/>
    <dgm:cxn modelId="{6D624B3E-6007-47F3-811D-D933C6D9A1EA}" srcId="{72AD7C3F-898F-481D-B9E6-B6697967F3C3}" destId="{B0453D57-7C47-4743-9E14-A57433741041}" srcOrd="0" destOrd="0" parTransId="{CFE8C58F-556B-4FD5-9E3A-861FD66682A4}" sibTransId="{62247DEE-03E6-407A-8091-C7C343ECE797}"/>
    <dgm:cxn modelId="{3DF70088-6D2B-4807-A41A-3B821393A2DC}" type="presOf" srcId="{D98E80AD-F144-493A-BDB0-D4B0DE896596}" destId="{F771040E-2908-4F03-879C-C376EBCD0D1D}" srcOrd="0" destOrd="0" presId="urn:microsoft.com/office/officeart/2005/8/layout/radial1"/>
    <dgm:cxn modelId="{A1CD047D-93E8-4C46-98A8-1261364ADECD}" type="presOf" srcId="{02C6A421-3556-46DD-BC2C-3B18969769A6}" destId="{3F0C368D-C476-4912-8DFE-69AC319DDB01}" srcOrd="1" destOrd="0" presId="urn:microsoft.com/office/officeart/2005/8/layout/radial1"/>
    <dgm:cxn modelId="{5F129881-D92F-478A-BD34-7A58E41E02D3}" srcId="{EE5DD782-6C0B-4C50-AE2D-47AE9A2D2B6D}" destId="{72AD7C3F-898F-481D-B9E6-B6697967F3C3}" srcOrd="0" destOrd="0" parTransId="{06BE47AF-D950-47AE-94EA-34900007D542}" sibTransId="{CACCBA95-0E26-4973-A7C6-2147A288867C}"/>
    <dgm:cxn modelId="{069331C9-5858-4275-8408-BEE824E7E92C}" type="presOf" srcId="{644EAAC6-E943-4DDC-8ADC-DD03B40DAA82}" destId="{2B1EAF39-E751-49BF-A06B-FDEDE3AD9A5F}" srcOrd="1" destOrd="0" presId="urn:microsoft.com/office/officeart/2005/8/layout/radial1"/>
    <dgm:cxn modelId="{1BFFFE03-8AD7-429D-8E73-CE8B802EACE0}" type="presOf" srcId="{72AD7C3F-898F-481D-B9E6-B6697967F3C3}" destId="{5DD32E7D-CAAF-4042-B8CA-1972454D7426}" srcOrd="0" destOrd="0" presId="urn:microsoft.com/office/officeart/2005/8/layout/radial1"/>
    <dgm:cxn modelId="{1F4F7F37-83B4-48AA-AA39-D3367120CBDB}" srcId="{72AD7C3F-898F-481D-B9E6-B6697967F3C3}" destId="{D98E80AD-F144-493A-BDB0-D4B0DE896596}" srcOrd="1" destOrd="0" parTransId="{644EAAC6-E943-4DDC-8ADC-DD03B40DAA82}" sibTransId="{EF8CDF9A-0BBB-414B-BE21-8426A1B001EB}"/>
    <dgm:cxn modelId="{7104FF69-D9A8-4315-A72D-B978401E99E4}" type="presParOf" srcId="{84E33DC8-CE45-42AD-A59F-0EFB38F22F3E}" destId="{5DD32E7D-CAAF-4042-B8CA-1972454D7426}" srcOrd="0" destOrd="0" presId="urn:microsoft.com/office/officeart/2005/8/layout/radial1"/>
    <dgm:cxn modelId="{0712415D-02B4-4857-90D2-63E7582C6AC1}" type="presParOf" srcId="{84E33DC8-CE45-42AD-A59F-0EFB38F22F3E}" destId="{4DE95811-9C1B-48C0-9255-4D546644E515}" srcOrd="1" destOrd="0" presId="urn:microsoft.com/office/officeart/2005/8/layout/radial1"/>
    <dgm:cxn modelId="{D8064978-90FD-424C-893F-B2F3BA79F617}" type="presParOf" srcId="{4DE95811-9C1B-48C0-9255-4D546644E515}" destId="{E74FC039-9856-4C96-8CF1-4BE3EF98FC67}" srcOrd="0" destOrd="0" presId="urn:microsoft.com/office/officeart/2005/8/layout/radial1"/>
    <dgm:cxn modelId="{1AF87D90-6000-41DC-980C-7E30C96EBFE1}" type="presParOf" srcId="{84E33DC8-CE45-42AD-A59F-0EFB38F22F3E}" destId="{70E908B3-CA4C-4765-9B7C-7BC40E47AC36}" srcOrd="2" destOrd="0" presId="urn:microsoft.com/office/officeart/2005/8/layout/radial1"/>
    <dgm:cxn modelId="{0E11BD9B-85D8-4E28-B02D-A6E0CB47F7FA}" type="presParOf" srcId="{84E33DC8-CE45-42AD-A59F-0EFB38F22F3E}" destId="{4308236C-6990-4D7E-B223-8610CF92533C}" srcOrd="3" destOrd="0" presId="urn:microsoft.com/office/officeart/2005/8/layout/radial1"/>
    <dgm:cxn modelId="{240E5370-C738-42AA-93A7-D12BCC2C6F95}" type="presParOf" srcId="{4308236C-6990-4D7E-B223-8610CF92533C}" destId="{2B1EAF39-E751-49BF-A06B-FDEDE3AD9A5F}" srcOrd="0" destOrd="0" presId="urn:microsoft.com/office/officeart/2005/8/layout/radial1"/>
    <dgm:cxn modelId="{A8FD58C7-F929-464C-8043-705A4CAC81F1}" type="presParOf" srcId="{84E33DC8-CE45-42AD-A59F-0EFB38F22F3E}" destId="{F771040E-2908-4F03-879C-C376EBCD0D1D}" srcOrd="4" destOrd="0" presId="urn:microsoft.com/office/officeart/2005/8/layout/radial1"/>
    <dgm:cxn modelId="{5AAB3FD0-C7FE-42BB-BAA1-8CD0F371A53E}" type="presParOf" srcId="{84E33DC8-CE45-42AD-A59F-0EFB38F22F3E}" destId="{64226D43-C295-497E-B6DE-86807F418ABB}" srcOrd="5" destOrd="0" presId="urn:microsoft.com/office/officeart/2005/8/layout/radial1"/>
    <dgm:cxn modelId="{43B2D552-5C1A-453A-8391-FEE51B184C72}" type="presParOf" srcId="{64226D43-C295-497E-B6DE-86807F418ABB}" destId="{3F0C368D-C476-4912-8DFE-69AC319DDB01}" srcOrd="0" destOrd="0" presId="urn:microsoft.com/office/officeart/2005/8/layout/radial1"/>
    <dgm:cxn modelId="{FC94AB18-816D-486B-BC8C-3F67F51E522F}" type="presParOf" srcId="{84E33DC8-CE45-42AD-A59F-0EFB38F22F3E}" destId="{CDDB4362-36D3-4D31-BB46-803E83E85B33}" srcOrd="6" destOrd="0" presId="urn:microsoft.com/office/officeart/2005/8/layout/radial1"/>
    <dgm:cxn modelId="{6B26CC64-A237-4B6F-83F7-F2548075E425}" type="presParOf" srcId="{84E33DC8-CE45-42AD-A59F-0EFB38F22F3E}" destId="{0A7B0A56-6717-4221-A3C3-667AF47EA781}" srcOrd="7" destOrd="0" presId="urn:microsoft.com/office/officeart/2005/8/layout/radial1"/>
    <dgm:cxn modelId="{99CA6CB3-6731-4C0E-A896-EC279EBB035E}" type="presParOf" srcId="{0A7B0A56-6717-4221-A3C3-667AF47EA781}" destId="{49C6B22B-B12A-478C-A318-02F1E754BCAB}" srcOrd="0" destOrd="0" presId="urn:microsoft.com/office/officeart/2005/8/layout/radial1"/>
    <dgm:cxn modelId="{F4DCC09D-8BCD-4119-9470-44A1AB708FE2}" type="presParOf" srcId="{84E33DC8-CE45-42AD-A59F-0EFB38F22F3E}" destId="{50F834DC-4714-4365-9FF2-F4F1100A8EBE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5DD782-6C0B-4C50-AE2D-47AE9A2D2B6D}" type="doc">
      <dgm:prSet loTypeId="urn:microsoft.com/office/officeart/2005/8/layout/radial1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AD7C3F-898F-481D-B9E6-B6697967F3C3}">
      <dgm:prSet phldrT="[Текст]" custT="1"/>
      <dgm:spPr>
        <a:noFill/>
      </dgm:spPr>
      <dgm:t>
        <a:bodyPr/>
        <a:lstStyle/>
        <a:p>
          <a:pPr>
            <a:spcAft>
              <a:spcPts val="0"/>
            </a:spcAft>
          </a:pPr>
          <a:r>
            <a: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1 885 751,1</a:t>
          </a:r>
        </a:p>
        <a:p>
          <a:pPr>
            <a:spcAft>
              <a:spcPts val="0"/>
            </a:spcAft>
          </a:pPr>
          <a:r>
            <a: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BE47AF-D950-47AE-94EA-34900007D542}" type="parTrans" cxnId="{5F129881-D92F-478A-BD34-7A58E41E02D3}">
      <dgm:prSet/>
      <dgm:spPr/>
      <dgm:t>
        <a:bodyPr/>
        <a:lstStyle/>
        <a:p>
          <a:endParaRPr lang="ru-RU"/>
        </a:p>
      </dgm:t>
    </dgm:pt>
    <dgm:pt modelId="{CACCBA95-0E26-4973-A7C6-2147A288867C}" type="sibTrans" cxnId="{5F129881-D92F-478A-BD34-7A58E41E02D3}">
      <dgm:prSet/>
      <dgm:spPr/>
      <dgm:t>
        <a:bodyPr/>
        <a:lstStyle/>
        <a:p>
          <a:endParaRPr lang="ru-RU"/>
        </a:p>
      </dgm:t>
    </dgm:pt>
    <dgm:pt modelId="{B0453D57-7C47-4743-9E14-A57433741041}">
      <dgm:prSet phldrT="[Текст]" custT="1"/>
      <dgm:spPr>
        <a:solidFill>
          <a:srgbClr val="FF330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Социальные программы     (1 637 950,8 тыс. рублей – 86,9%)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FE8C58F-556B-4FD5-9E3A-861FD66682A4}" type="parTrans" cxnId="{6D624B3E-6007-47F3-811D-D933C6D9A1EA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62247DEE-03E6-407A-8091-C7C343ECE797}" type="sibTrans" cxnId="{6D624B3E-6007-47F3-811D-D933C6D9A1EA}">
      <dgm:prSet/>
      <dgm:spPr/>
      <dgm:t>
        <a:bodyPr/>
        <a:lstStyle/>
        <a:p>
          <a:endParaRPr lang="ru-RU"/>
        </a:p>
      </dgm:t>
    </dgm:pt>
    <dgm:pt modelId="{D98E80AD-F144-493A-BDB0-D4B0DE896596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Инфраструктурные муниципальные  программы (159 362,0 тыс. рублей – 8,5%)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44EAAC6-E943-4DDC-8ADC-DD03B40DAA82}" type="parTrans" cxnId="{1F4F7F37-83B4-48AA-AA39-D3367120CBDB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EF8CDF9A-0BBB-414B-BE21-8426A1B001EB}" type="sibTrans" cxnId="{1F4F7F37-83B4-48AA-AA39-D3367120CBDB}">
      <dgm:prSet/>
      <dgm:spPr/>
      <dgm:t>
        <a:bodyPr/>
        <a:lstStyle/>
        <a:p>
          <a:endParaRPr lang="ru-RU"/>
        </a:p>
      </dgm:t>
    </dgm:pt>
    <dgm:pt modelId="{3469990C-6C20-4839-96D9-81DF43398A5B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Поддержка отраслей экономики (</a:t>
          </a:r>
          <a:r>
            <a:rPr lang="ru-RU" sz="1600" smtClean="0">
              <a:latin typeface="Times New Roman" pitchFamily="18" charset="0"/>
              <a:cs typeface="Times New Roman" pitchFamily="18" charset="0"/>
            </a:rPr>
            <a:t>3 348,4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тыс. рублей – 0,1%)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2C6A421-3556-46DD-BC2C-3B18969769A6}" type="parTrans" cxnId="{CF788E66-A5E7-4311-B840-3E9742AD3328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3C6432F9-AA78-4626-A064-5903B8CBFF9B}" type="sibTrans" cxnId="{CF788E66-A5E7-4311-B840-3E9742AD3328}">
      <dgm:prSet/>
      <dgm:spPr/>
      <dgm:t>
        <a:bodyPr/>
        <a:lstStyle/>
        <a:p>
          <a:endParaRPr lang="ru-RU"/>
        </a:p>
      </dgm:t>
    </dgm:pt>
    <dgm:pt modelId="{BAD30B9C-55A6-46E8-A291-D75657A4B93F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Иные программы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(85 089,9 тыс. рублей – 4,5 %)</a:t>
          </a:r>
          <a:endParaRPr lang="ru-RU" sz="1600" dirty="0"/>
        </a:p>
      </dgm:t>
    </dgm:pt>
    <dgm:pt modelId="{8F9A6693-CEEC-4B2A-90C9-A5F16BD02FE7}" type="parTrans" cxnId="{58E67574-1924-439A-AFDA-7F3E4E70C787}">
      <dgm:prSet custT="1"/>
      <dgm:spPr>
        <a:ln>
          <a:noFill/>
        </a:ln>
      </dgm:spPr>
      <dgm:t>
        <a:bodyPr/>
        <a:lstStyle/>
        <a:p>
          <a:endParaRPr lang="ru-RU" sz="1050"/>
        </a:p>
      </dgm:t>
    </dgm:pt>
    <dgm:pt modelId="{397A22AB-0A7B-47BA-803E-8132683BC7BF}" type="sibTrans" cxnId="{58E67574-1924-439A-AFDA-7F3E4E70C787}">
      <dgm:prSet/>
      <dgm:spPr/>
      <dgm:t>
        <a:bodyPr/>
        <a:lstStyle/>
        <a:p>
          <a:endParaRPr lang="ru-RU"/>
        </a:p>
      </dgm:t>
    </dgm:pt>
    <dgm:pt modelId="{84E33DC8-CE45-42AD-A59F-0EFB38F22F3E}" type="pres">
      <dgm:prSet presAssocID="{EE5DD782-6C0B-4C50-AE2D-47AE9A2D2B6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D32E7D-CAAF-4042-B8CA-1972454D7426}" type="pres">
      <dgm:prSet presAssocID="{72AD7C3F-898F-481D-B9E6-B6697967F3C3}" presName="centerShape" presStyleLbl="node0" presStyleIdx="0" presStyleCnt="1" custScaleX="238162" custLinFactNeighborX="5175" custLinFactNeighborY="-4700"/>
      <dgm:spPr/>
      <dgm:t>
        <a:bodyPr/>
        <a:lstStyle/>
        <a:p>
          <a:endParaRPr lang="ru-RU"/>
        </a:p>
      </dgm:t>
    </dgm:pt>
    <dgm:pt modelId="{4DE95811-9C1B-48C0-9255-4D546644E515}" type="pres">
      <dgm:prSet presAssocID="{CFE8C58F-556B-4FD5-9E3A-861FD66682A4}" presName="Name9" presStyleLbl="parChTrans1D2" presStyleIdx="0" presStyleCnt="4"/>
      <dgm:spPr/>
      <dgm:t>
        <a:bodyPr/>
        <a:lstStyle/>
        <a:p>
          <a:endParaRPr lang="ru-RU"/>
        </a:p>
      </dgm:t>
    </dgm:pt>
    <dgm:pt modelId="{E74FC039-9856-4C96-8CF1-4BE3EF98FC67}" type="pres">
      <dgm:prSet presAssocID="{CFE8C58F-556B-4FD5-9E3A-861FD66682A4}" presName="connTx" presStyleLbl="parChTrans1D2" presStyleIdx="0" presStyleCnt="4"/>
      <dgm:spPr/>
      <dgm:t>
        <a:bodyPr/>
        <a:lstStyle/>
        <a:p>
          <a:endParaRPr lang="ru-RU"/>
        </a:p>
      </dgm:t>
    </dgm:pt>
    <dgm:pt modelId="{70E908B3-CA4C-4765-9B7C-7BC40E47AC36}" type="pres">
      <dgm:prSet presAssocID="{B0453D57-7C47-4743-9E14-A57433741041}" presName="node" presStyleLbl="node1" presStyleIdx="0" presStyleCnt="4" custScaleX="222346" custScaleY="114536" custRadScaleRad="90084" custRadScaleInc="6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8236C-6990-4D7E-B223-8610CF92533C}" type="pres">
      <dgm:prSet presAssocID="{644EAAC6-E943-4DDC-8ADC-DD03B40DAA82}" presName="Name9" presStyleLbl="parChTrans1D2" presStyleIdx="1" presStyleCnt="4"/>
      <dgm:spPr/>
      <dgm:t>
        <a:bodyPr/>
        <a:lstStyle/>
        <a:p>
          <a:endParaRPr lang="ru-RU"/>
        </a:p>
      </dgm:t>
    </dgm:pt>
    <dgm:pt modelId="{2B1EAF39-E751-49BF-A06B-FDEDE3AD9A5F}" type="pres">
      <dgm:prSet presAssocID="{644EAAC6-E943-4DDC-8ADC-DD03B40DAA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F771040E-2908-4F03-879C-C376EBCD0D1D}" type="pres">
      <dgm:prSet presAssocID="{D98E80AD-F144-493A-BDB0-D4B0DE896596}" presName="node" presStyleLbl="node1" presStyleIdx="1" presStyleCnt="4" custScaleX="199379" custScaleY="136115" custRadScaleRad="154430" custRadScaleInc="-2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26D43-C295-497E-B6DE-86807F418ABB}" type="pres">
      <dgm:prSet presAssocID="{02C6A421-3556-46DD-BC2C-3B18969769A6}" presName="Name9" presStyleLbl="parChTrans1D2" presStyleIdx="2" presStyleCnt="4"/>
      <dgm:spPr/>
      <dgm:t>
        <a:bodyPr/>
        <a:lstStyle/>
        <a:p>
          <a:endParaRPr lang="ru-RU"/>
        </a:p>
      </dgm:t>
    </dgm:pt>
    <dgm:pt modelId="{3F0C368D-C476-4912-8DFE-69AC319DDB01}" type="pres">
      <dgm:prSet presAssocID="{02C6A421-3556-46DD-BC2C-3B18969769A6}" presName="connTx" presStyleLbl="parChTrans1D2" presStyleIdx="2" presStyleCnt="4"/>
      <dgm:spPr/>
      <dgm:t>
        <a:bodyPr/>
        <a:lstStyle/>
        <a:p>
          <a:endParaRPr lang="ru-RU"/>
        </a:p>
      </dgm:t>
    </dgm:pt>
    <dgm:pt modelId="{CDDB4362-36D3-4D31-BB46-803E83E85B33}" type="pres">
      <dgm:prSet presAssocID="{3469990C-6C20-4839-96D9-81DF43398A5B}" presName="node" presStyleLbl="node1" presStyleIdx="2" presStyleCnt="4" custScaleX="195890" custScaleY="144696" custRadScaleRad="82999" custRadScaleInc="-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B0A56-6717-4221-A3C3-667AF47EA781}" type="pres">
      <dgm:prSet presAssocID="{8F9A6693-CEEC-4B2A-90C9-A5F16BD02FE7}" presName="Name9" presStyleLbl="parChTrans1D2" presStyleIdx="3" presStyleCnt="4"/>
      <dgm:spPr/>
      <dgm:t>
        <a:bodyPr/>
        <a:lstStyle/>
        <a:p>
          <a:endParaRPr lang="ru-RU"/>
        </a:p>
      </dgm:t>
    </dgm:pt>
    <dgm:pt modelId="{49C6B22B-B12A-478C-A318-02F1E754BCAB}" type="pres">
      <dgm:prSet presAssocID="{8F9A6693-CEEC-4B2A-90C9-A5F16BD02FE7}" presName="connTx" presStyleLbl="parChTrans1D2" presStyleIdx="3" presStyleCnt="4"/>
      <dgm:spPr/>
      <dgm:t>
        <a:bodyPr/>
        <a:lstStyle/>
        <a:p>
          <a:endParaRPr lang="ru-RU"/>
        </a:p>
      </dgm:t>
    </dgm:pt>
    <dgm:pt modelId="{50F834DC-4714-4365-9FF2-F4F1100A8EBE}" type="pres">
      <dgm:prSet presAssocID="{BAD30B9C-55A6-46E8-A291-D75657A4B93F}" presName="node" presStyleLbl="node1" presStyleIdx="3" presStyleCnt="4" custScaleX="202764" custScaleY="145056" custRadScaleRad="145648" custRadScaleInc="7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17D44E-BF93-4825-B1D4-4CB91D61171C}" type="presOf" srcId="{D98E80AD-F144-493A-BDB0-D4B0DE896596}" destId="{F771040E-2908-4F03-879C-C376EBCD0D1D}" srcOrd="0" destOrd="0" presId="urn:microsoft.com/office/officeart/2005/8/layout/radial1"/>
    <dgm:cxn modelId="{5DCBDF52-6860-48B8-9988-BDD50E29F24F}" type="presOf" srcId="{BAD30B9C-55A6-46E8-A291-D75657A4B93F}" destId="{50F834DC-4714-4365-9FF2-F4F1100A8EBE}" srcOrd="0" destOrd="0" presId="urn:microsoft.com/office/officeart/2005/8/layout/radial1"/>
    <dgm:cxn modelId="{82C67BF5-D1F5-46CE-B58D-BD62D31D4C93}" type="presOf" srcId="{8F9A6693-CEEC-4B2A-90C9-A5F16BD02FE7}" destId="{0A7B0A56-6717-4221-A3C3-667AF47EA781}" srcOrd="0" destOrd="0" presId="urn:microsoft.com/office/officeart/2005/8/layout/radial1"/>
    <dgm:cxn modelId="{CCD1BE19-FD1E-42DA-8AF9-F7FB6D1CA316}" type="presOf" srcId="{8F9A6693-CEEC-4B2A-90C9-A5F16BD02FE7}" destId="{49C6B22B-B12A-478C-A318-02F1E754BCAB}" srcOrd="1" destOrd="0" presId="urn:microsoft.com/office/officeart/2005/8/layout/radial1"/>
    <dgm:cxn modelId="{58E67574-1924-439A-AFDA-7F3E4E70C787}" srcId="{72AD7C3F-898F-481D-B9E6-B6697967F3C3}" destId="{BAD30B9C-55A6-46E8-A291-D75657A4B93F}" srcOrd="3" destOrd="0" parTransId="{8F9A6693-CEEC-4B2A-90C9-A5F16BD02FE7}" sibTransId="{397A22AB-0A7B-47BA-803E-8132683BC7BF}"/>
    <dgm:cxn modelId="{8BAD1B3C-04A9-45AF-B12C-FE6E713EE9F9}" type="presOf" srcId="{CFE8C58F-556B-4FD5-9E3A-861FD66682A4}" destId="{E74FC039-9856-4C96-8CF1-4BE3EF98FC67}" srcOrd="1" destOrd="0" presId="urn:microsoft.com/office/officeart/2005/8/layout/radial1"/>
    <dgm:cxn modelId="{CF788E66-A5E7-4311-B840-3E9742AD3328}" srcId="{72AD7C3F-898F-481D-B9E6-B6697967F3C3}" destId="{3469990C-6C20-4839-96D9-81DF43398A5B}" srcOrd="2" destOrd="0" parTransId="{02C6A421-3556-46DD-BC2C-3B18969769A6}" sibTransId="{3C6432F9-AA78-4626-A064-5903B8CBFF9B}"/>
    <dgm:cxn modelId="{1B935E87-D429-44A0-A2AB-23BB90513C02}" type="presOf" srcId="{02C6A421-3556-46DD-BC2C-3B18969769A6}" destId="{64226D43-C295-497E-B6DE-86807F418ABB}" srcOrd="0" destOrd="0" presId="urn:microsoft.com/office/officeart/2005/8/layout/radial1"/>
    <dgm:cxn modelId="{14E1F4F0-0630-42F8-95F0-31AC67A45779}" type="presOf" srcId="{644EAAC6-E943-4DDC-8ADC-DD03B40DAA82}" destId="{4308236C-6990-4D7E-B223-8610CF92533C}" srcOrd="0" destOrd="0" presId="urn:microsoft.com/office/officeart/2005/8/layout/radial1"/>
    <dgm:cxn modelId="{F2D56EA2-2F22-48FD-899F-10D17DF87A22}" type="presOf" srcId="{3469990C-6C20-4839-96D9-81DF43398A5B}" destId="{CDDB4362-36D3-4D31-BB46-803E83E85B33}" srcOrd="0" destOrd="0" presId="urn:microsoft.com/office/officeart/2005/8/layout/radial1"/>
    <dgm:cxn modelId="{968EB2C1-8558-4CC0-8D84-843DF45C0B4F}" type="presOf" srcId="{B0453D57-7C47-4743-9E14-A57433741041}" destId="{70E908B3-CA4C-4765-9B7C-7BC40E47AC36}" srcOrd="0" destOrd="0" presId="urn:microsoft.com/office/officeart/2005/8/layout/radial1"/>
    <dgm:cxn modelId="{83A4F6DC-AE76-4541-8A89-B1538DEFF025}" type="presOf" srcId="{644EAAC6-E943-4DDC-8ADC-DD03B40DAA82}" destId="{2B1EAF39-E751-49BF-A06B-FDEDE3AD9A5F}" srcOrd="1" destOrd="0" presId="urn:microsoft.com/office/officeart/2005/8/layout/radial1"/>
    <dgm:cxn modelId="{81DCB94C-2694-4F7F-BAEA-5D7109E3B0D3}" type="presOf" srcId="{EE5DD782-6C0B-4C50-AE2D-47AE9A2D2B6D}" destId="{84E33DC8-CE45-42AD-A59F-0EFB38F22F3E}" srcOrd="0" destOrd="0" presId="urn:microsoft.com/office/officeart/2005/8/layout/radial1"/>
    <dgm:cxn modelId="{0F3B9F3A-6C7A-434A-8E8B-34DD8D53CDA4}" type="presOf" srcId="{02C6A421-3556-46DD-BC2C-3B18969769A6}" destId="{3F0C368D-C476-4912-8DFE-69AC319DDB01}" srcOrd="1" destOrd="0" presId="urn:microsoft.com/office/officeart/2005/8/layout/radial1"/>
    <dgm:cxn modelId="{591EE280-6F92-4690-9D53-991ABCFDA42B}" type="presOf" srcId="{72AD7C3F-898F-481D-B9E6-B6697967F3C3}" destId="{5DD32E7D-CAAF-4042-B8CA-1972454D7426}" srcOrd="0" destOrd="0" presId="urn:microsoft.com/office/officeart/2005/8/layout/radial1"/>
    <dgm:cxn modelId="{6D624B3E-6007-47F3-811D-D933C6D9A1EA}" srcId="{72AD7C3F-898F-481D-B9E6-B6697967F3C3}" destId="{B0453D57-7C47-4743-9E14-A57433741041}" srcOrd="0" destOrd="0" parTransId="{CFE8C58F-556B-4FD5-9E3A-861FD66682A4}" sibTransId="{62247DEE-03E6-407A-8091-C7C343ECE797}"/>
    <dgm:cxn modelId="{5F129881-D92F-478A-BD34-7A58E41E02D3}" srcId="{EE5DD782-6C0B-4C50-AE2D-47AE9A2D2B6D}" destId="{72AD7C3F-898F-481D-B9E6-B6697967F3C3}" srcOrd="0" destOrd="0" parTransId="{06BE47AF-D950-47AE-94EA-34900007D542}" sibTransId="{CACCBA95-0E26-4973-A7C6-2147A288867C}"/>
    <dgm:cxn modelId="{02CCEF3F-BD47-4BF4-8A5F-F0BB52BCDF73}" type="presOf" srcId="{CFE8C58F-556B-4FD5-9E3A-861FD66682A4}" destId="{4DE95811-9C1B-48C0-9255-4D546644E515}" srcOrd="0" destOrd="0" presId="urn:microsoft.com/office/officeart/2005/8/layout/radial1"/>
    <dgm:cxn modelId="{1F4F7F37-83B4-48AA-AA39-D3367120CBDB}" srcId="{72AD7C3F-898F-481D-B9E6-B6697967F3C3}" destId="{D98E80AD-F144-493A-BDB0-D4B0DE896596}" srcOrd="1" destOrd="0" parTransId="{644EAAC6-E943-4DDC-8ADC-DD03B40DAA82}" sibTransId="{EF8CDF9A-0BBB-414B-BE21-8426A1B001EB}"/>
    <dgm:cxn modelId="{08D6769F-B3FF-4609-A69F-D99DD8EC34FA}" type="presParOf" srcId="{84E33DC8-CE45-42AD-A59F-0EFB38F22F3E}" destId="{5DD32E7D-CAAF-4042-B8CA-1972454D7426}" srcOrd="0" destOrd="0" presId="urn:microsoft.com/office/officeart/2005/8/layout/radial1"/>
    <dgm:cxn modelId="{A39013E4-6036-42A4-91D5-2AEF9C9FBB9E}" type="presParOf" srcId="{84E33DC8-CE45-42AD-A59F-0EFB38F22F3E}" destId="{4DE95811-9C1B-48C0-9255-4D546644E515}" srcOrd="1" destOrd="0" presId="urn:microsoft.com/office/officeart/2005/8/layout/radial1"/>
    <dgm:cxn modelId="{F7030708-6104-476F-B7F7-C435279C51AF}" type="presParOf" srcId="{4DE95811-9C1B-48C0-9255-4D546644E515}" destId="{E74FC039-9856-4C96-8CF1-4BE3EF98FC67}" srcOrd="0" destOrd="0" presId="urn:microsoft.com/office/officeart/2005/8/layout/radial1"/>
    <dgm:cxn modelId="{5F75B078-13C1-4C6F-BCFC-DB97F80C01A1}" type="presParOf" srcId="{84E33DC8-CE45-42AD-A59F-0EFB38F22F3E}" destId="{70E908B3-CA4C-4765-9B7C-7BC40E47AC36}" srcOrd="2" destOrd="0" presId="urn:microsoft.com/office/officeart/2005/8/layout/radial1"/>
    <dgm:cxn modelId="{FA7B3B34-15E6-4A50-9B2D-C138F4D8EFE7}" type="presParOf" srcId="{84E33DC8-CE45-42AD-A59F-0EFB38F22F3E}" destId="{4308236C-6990-4D7E-B223-8610CF92533C}" srcOrd="3" destOrd="0" presId="urn:microsoft.com/office/officeart/2005/8/layout/radial1"/>
    <dgm:cxn modelId="{354CF738-AF78-49A1-A465-5C221D3A9EE6}" type="presParOf" srcId="{4308236C-6990-4D7E-B223-8610CF92533C}" destId="{2B1EAF39-E751-49BF-A06B-FDEDE3AD9A5F}" srcOrd="0" destOrd="0" presId="urn:microsoft.com/office/officeart/2005/8/layout/radial1"/>
    <dgm:cxn modelId="{08DE9D56-93ED-4899-84C5-4C6C43412C10}" type="presParOf" srcId="{84E33DC8-CE45-42AD-A59F-0EFB38F22F3E}" destId="{F771040E-2908-4F03-879C-C376EBCD0D1D}" srcOrd="4" destOrd="0" presId="urn:microsoft.com/office/officeart/2005/8/layout/radial1"/>
    <dgm:cxn modelId="{146EBB96-5653-49D1-8DBF-3030DDA6B067}" type="presParOf" srcId="{84E33DC8-CE45-42AD-A59F-0EFB38F22F3E}" destId="{64226D43-C295-497E-B6DE-86807F418ABB}" srcOrd="5" destOrd="0" presId="urn:microsoft.com/office/officeart/2005/8/layout/radial1"/>
    <dgm:cxn modelId="{C00EA16D-DD67-4326-B5B9-1CA816F59516}" type="presParOf" srcId="{64226D43-C295-497E-B6DE-86807F418ABB}" destId="{3F0C368D-C476-4912-8DFE-69AC319DDB01}" srcOrd="0" destOrd="0" presId="urn:microsoft.com/office/officeart/2005/8/layout/radial1"/>
    <dgm:cxn modelId="{B783F6A8-9D32-49FD-91A0-D72D1C349E5A}" type="presParOf" srcId="{84E33DC8-CE45-42AD-A59F-0EFB38F22F3E}" destId="{CDDB4362-36D3-4D31-BB46-803E83E85B33}" srcOrd="6" destOrd="0" presId="urn:microsoft.com/office/officeart/2005/8/layout/radial1"/>
    <dgm:cxn modelId="{B3C96FFC-97FD-438B-AB14-533AD7FD0325}" type="presParOf" srcId="{84E33DC8-CE45-42AD-A59F-0EFB38F22F3E}" destId="{0A7B0A56-6717-4221-A3C3-667AF47EA781}" srcOrd="7" destOrd="0" presId="urn:microsoft.com/office/officeart/2005/8/layout/radial1"/>
    <dgm:cxn modelId="{CC70623A-5BA7-46AB-A006-CCF2CD41F62F}" type="presParOf" srcId="{0A7B0A56-6717-4221-A3C3-667AF47EA781}" destId="{49C6B22B-B12A-478C-A318-02F1E754BCAB}" srcOrd="0" destOrd="0" presId="urn:microsoft.com/office/officeart/2005/8/layout/radial1"/>
    <dgm:cxn modelId="{F93D849B-657C-4582-BA1B-04BBA54F6009}" type="presParOf" srcId="{84E33DC8-CE45-42AD-A59F-0EFB38F22F3E}" destId="{50F834DC-4714-4365-9FF2-F4F1100A8EBE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32E7D-CAAF-4042-B8CA-1972454D7426}">
      <dsp:nvSpPr>
        <dsp:cNvPr id="0" name=""/>
        <dsp:cNvSpPr/>
      </dsp:nvSpPr>
      <dsp:spPr>
        <a:xfrm>
          <a:off x="2631215" y="1936833"/>
          <a:ext cx="4416566" cy="1470747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2 279 194,8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b="1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78006" y="2152219"/>
        <a:ext cx="3122984" cy="1039975"/>
      </dsp:txXfrm>
    </dsp:sp>
    <dsp:sp modelId="{4DE95811-9C1B-48C0-9255-4D546644E515}">
      <dsp:nvSpPr>
        <dsp:cNvPr id="0" name=""/>
        <dsp:cNvSpPr/>
      </dsp:nvSpPr>
      <dsp:spPr>
        <a:xfrm rot="15982486">
          <a:off x="4792895" y="1922500"/>
          <a:ext cx="41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41" y="14475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 rot="10800000">
        <a:off x="4792915" y="1936975"/>
        <a:ext cx="2" cy="2"/>
      </dsp:txXfrm>
    </dsp:sp>
    <dsp:sp modelId="{70E908B3-CA4C-4765-9B7C-7BC40E47AC36}">
      <dsp:nvSpPr>
        <dsp:cNvPr id="0" name=""/>
        <dsp:cNvSpPr/>
      </dsp:nvSpPr>
      <dsp:spPr>
        <a:xfrm>
          <a:off x="3204870" y="-39058"/>
          <a:ext cx="3050947" cy="1976846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Социальные программы     (1 670 424,7 тыс. рублей – 73,3%)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51671" y="250444"/>
        <a:ext cx="2157345" cy="1397842"/>
      </dsp:txXfrm>
    </dsp:sp>
    <dsp:sp modelId="{4308236C-6990-4D7E-B223-8610CF92533C}">
      <dsp:nvSpPr>
        <dsp:cNvPr id="0" name=""/>
        <dsp:cNvSpPr/>
      </dsp:nvSpPr>
      <dsp:spPr>
        <a:xfrm rot="10735971">
          <a:off x="6541729" y="2621341"/>
          <a:ext cx="502648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502648" y="14475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 rot="10800000">
        <a:off x="6780487" y="2623251"/>
        <a:ext cx="25132" cy="25132"/>
      </dsp:txXfrm>
    </dsp:sp>
    <dsp:sp modelId="{F771040E-2908-4F03-879C-C376EBCD0D1D}">
      <dsp:nvSpPr>
        <dsp:cNvPr id="0" name=""/>
        <dsp:cNvSpPr/>
      </dsp:nvSpPr>
      <dsp:spPr>
        <a:xfrm>
          <a:off x="6541533" y="1425366"/>
          <a:ext cx="2503388" cy="2383640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Инфраструктурные муниципальные  программы (481603,3 тыс. рублей – 21,1%)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08146" y="1774442"/>
        <a:ext cx="1770162" cy="1685488"/>
      </dsp:txXfrm>
    </dsp:sp>
    <dsp:sp modelId="{64226D43-C295-497E-B6DE-86807F418ABB}">
      <dsp:nvSpPr>
        <dsp:cNvPr id="0" name=""/>
        <dsp:cNvSpPr/>
      </dsp:nvSpPr>
      <dsp:spPr>
        <a:xfrm rot="16493302">
          <a:off x="4761325" y="3376137"/>
          <a:ext cx="33460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33460" y="14475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>
        <a:off x="4777219" y="3389776"/>
        <a:ext cx="1673" cy="1673"/>
      </dsp:txXfrm>
    </dsp:sp>
    <dsp:sp modelId="{CDDB4362-36D3-4D31-BB46-803E83E85B33}">
      <dsp:nvSpPr>
        <dsp:cNvPr id="0" name=""/>
        <dsp:cNvSpPr/>
      </dsp:nvSpPr>
      <dsp:spPr>
        <a:xfrm>
          <a:off x="3161391" y="3372471"/>
          <a:ext cx="3068302" cy="1965830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Поддержка отраслей экономики (631,4 тыс. рублей – 0,1%)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10733" y="3660360"/>
        <a:ext cx="2169618" cy="1390052"/>
      </dsp:txXfrm>
    </dsp:sp>
    <dsp:sp modelId="{0A7B0A56-6717-4221-A3C3-667AF47EA781}">
      <dsp:nvSpPr>
        <dsp:cNvPr id="0" name=""/>
        <dsp:cNvSpPr/>
      </dsp:nvSpPr>
      <dsp:spPr>
        <a:xfrm rot="222168">
          <a:off x="2671309" y="2531719"/>
          <a:ext cx="442073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442073" y="14475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>
        <a:off x="2881294" y="2535143"/>
        <a:ext cx="22103" cy="22103"/>
      </dsp:txXfrm>
    </dsp:sp>
    <dsp:sp modelId="{50F834DC-4714-4365-9FF2-F4F1100A8EBE}">
      <dsp:nvSpPr>
        <dsp:cNvPr id="0" name=""/>
        <dsp:cNvSpPr/>
      </dsp:nvSpPr>
      <dsp:spPr>
        <a:xfrm>
          <a:off x="336944" y="1381620"/>
          <a:ext cx="2780698" cy="2178353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Иные программы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(126 535,4  тыс. рублей – 5,5 %)</a:t>
          </a:r>
          <a:endParaRPr lang="ru-RU" sz="1600" kern="1200" dirty="0"/>
        </a:p>
      </dsp:txBody>
      <dsp:txXfrm>
        <a:off x="744168" y="1700632"/>
        <a:ext cx="1966250" cy="15403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32E7D-CAAF-4042-B8CA-1972454D7426}">
      <dsp:nvSpPr>
        <dsp:cNvPr id="0" name=""/>
        <dsp:cNvSpPr/>
      </dsp:nvSpPr>
      <dsp:spPr>
        <a:xfrm>
          <a:off x="2885309" y="2010178"/>
          <a:ext cx="3629367" cy="1523906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1 912 733,2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b="1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16817" y="2233349"/>
        <a:ext cx="2566351" cy="1077564"/>
      </dsp:txXfrm>
    </dsp:sp>
    <dsp:sp modelId="{4DE95811-9C1B-48C0-9255-4D546644E515}">
      <dsp:nvSpPr>
        <dsp:cNvPr id="0" name=""/>
        <dsp:cNvSpPr/>
      </dsp:nvSpPr>
      <dsp:spPr>
        <a:xfrm rot="16048872">
          <a:off x="4636582" y="1966697"/>
          <a:ext cx="57279" cy="29998"/>
        </a:xfrm>
        <a:custGeom>
          <a:avLst/>
          <a:gdLst/>
          <a:ahLst/>
          <a:cxnLst/>
          <a:rect l="0" t="0" r="0" b="0"/>
          <a:pathLst>
            <a:path>
              <a:moveTo>
                <a:pt x="0" y="14999"/>
              </a:moveTo>
              <a:lnTo>
                <a:pt x="57279" y="14999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 rot="10800000">
        <a:off x="4663790" y="1980264"/>
        <a:ext cx="2863" cy="2863"/>
      </dsp:txXfrm>
    </dsp:sp>
    <dsp:sp modelId="{70E908B3-CA4C-4765-9B7C-7BC40E47AC36}">
      <dsp:nvSpPr>
        <dsp:cNvPr id="0" name=""/>
        <dsp:cNvSpPr/>
      </dsp:nvSpPr>
      <dsp:spPr>
        <a:xfrm>
          <a:off x="2931410" y="207885"/>
          <a:ext cx="3388346" cy="1745422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Социальные программы     (1 507 755,9 тыс. рублей – 78,8%)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7622" y="463496"/>
        <a:ext cx="2395922" cy="1234200"/>
      </dsp:txXfrm>
    </dsp:sp>
    <dsp:sp modelId="{4308236C-6990-4D7E-B223-8610CF92533C}">
      <dsp:nvSpPr>
        <dsp:cNvPr id="0" name=""/>
        <dsp:cNvSpPr/>
      </dsp:nvSpPr>
      <dsp:spPr>
        <a:xfrm rot="10654166">
          <a:off x="5953192" y="2692212"/>
          <a:ext cx="552530" cy="29998"/>
        </a:xfrm>
        <a:custGeom>
          <a:avLst/>
          <a:gdLst/>
          <a:ahLst/>
          <a:cxnLst/>
          <a:rect l="0" t="0" r="0" b="0"/>
          <a:pathLst>
            <a:path>
              <a:moveTo>
                <a:pt x="0" y="14999"/>
              </a:moveTo>
              <a:lnTo>
                <a:pt x="552530" y="14999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 rot="10800000">
        <a:off x="6215644" y="2693397"/>
        <a:ext cx="27626" cy="27626"/>
      </dsp:txXfrm>
    </dsp:sp>
    <dsp:sp modelId="{F771040E-2908-4F03-879C-C376EBCD0D1D}">
      <dsp:nvSpPr>
        <dsp:cNvPr id="0" name=""/>
        <dsp:cNvSpPr/>
      </dsp:nvSpPr>
      <dsp:spPr>
        <a:xfrm>
          <a:off x="5949853" y="1717902"/>
          <a:ext cx="3038350" cy="1873384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Инфраструктурные муниципальные  программы (289084,7 тыс. рублей – 15,1%)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394809" y="1992253"/>
        <a:ext cx="2148438" cy="1324682"/>
      </dsp:txXfrm>
    </dsp:sp>
    <dsp:sp modelId="{64226D43-C295-497E-B6DE-86807F418ABB}">
      <dsp:nvSpPr>
        <dsp:cNvPr id="0" name=""/>
        <dsp:cNvSpPr/>
      </dsp:nvSpPr>
      <dsp:spPr>
        <a:xfrm rot="16431288">
          <a:off x="4613884" y="3481570"/>
          <a:ext cx="74591" cy="29998"/>
        </a:xfrm>
        <a:custGeom>
          <a:avLst/>
          <a:gdLst/>
          <a:ahLst/>
          <a:cxnLst/>
          <a:rect l="0" t="0" r="0" b="0"/>
          <a:pathLst>
            <a:path>
              <a:moveTo>
                <a:pt x="0" y="14999"/>
              </a:moveTo>
              <a:lnTo>
                <a:pt x="74591" y="14999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>
        <a:off x="4649315" y="3494704"/>
        <a:ext cx="3729" cy="3729"/>
      </dsp:txXfrm>
    </dsp:sp>
    <dsp:sp modelId="{CDDB4362-36D3-4D31-BB46-803E83E85B33}">
      <dsp:nvSpPr>
        <dsp:cNvPr id="0" name=""/>
        <dsp:cNvSpPr/>
      </dsp:nvSpPr>
      <dsp:spPr>
        <a:xfrm>
          <a:off x="3098691" y="3458547"/>
          <a:ext cx="2985181" cy="1853954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Поддержка отраслей экономики (631,4 тыс. рублей – 0,1%)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35861" y="3730052"/>
        <a:ext cx="2110841" cy="1310944"/>
      </dsp:txXfrm>
    </dsp:sp>
    <dsp:sp modelId="{0A7B0A56-6717-4221-A3C3-667AF47EA781}">
      <dsp:nvSpPr>
        <dsp:cNvPr id="0" name=""/>
        <dsp:cNvSpPr/>
      </dsp:nvSpPr>
      <dsp:spPr>
        <a:xfrm rot="278338">
          <a:off x="2917423" y="2633561"/>
          <a:ext cx="519351" cy="29998"/>
        </a:xfrm>
        <a:custGeom>
          <a:avLst/>
          <a:gdLst/>
          <a:ahLst/>
          <a:cxnLst/>
          <a:rect l="0" t="0" r="0" b="0"/>
          <a:pathLst>
            <a:path>
              <a:moveTo>
                <a:pt x="0" y="14999"/>
              </a:moveTo>
              <a:lnTo>
                <a:pt x="519351" y="14999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>
        <a:off x="3164116" y="2635576"/>
        <a:ext cx="25967" cy="25967"/>
      </dsp:txXfrm>
    </dsp:sp>
    <dsp:sp modelId="{50F834DC-4714-4365-9FF2-F4F1100A8EBE}">
      <dsp:nvSpPr>
        <dsp:cNvPr id="0" name=""/>
        <dsp:cNvSpPr/>
      </dsp:nvSpPr>
      <dsp:spPr>
        <a:xfrm>
          <a:off x="362057" y="1683033"/>
          <a:ext cx="3089934" cy="1724940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Иные программы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(115261,2  тыс. рублей – 6,0 %)</a:t>
          </a:r>
          <a:endParaRPr lang="ru-RU" sz="1600" kern="1200" dirty="0"/>
        </a:p>
      </dsp:txBody>
      <dsp:txXfrm>
        <a:off x="814567" y="1935645"/>
        <a:ext cx="2184914" cy="12197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32E7D-CAAF-4042-B8CA-1972454D7426}">
      <dsp:nvSpPr>
        <dsp:cNvPr id="0" name=""/>
        <dsp:cNvSpPr/>
      </dsp:nvSpPr>
      <dsp:spPr>
        <a:xfrm>
          <a:off x="3065961" y="1608564"/>
          <a:ext cx="3423632" cy="1437522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1 885 751,1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67340" y="1819084"/>
        <a:ext cx="2420874" cy="1016482"/>
      </dsp:txXfrm>
    </dsp:sp>
    <dsp:sp modelId="{4DE95811-9C1B-48C0-9255-4D546644E515}">
      <dsp:nvSpPr>
        <dsp:cNvPr id="0" name=""/>
        <dsp:cNvSpPr/>
      </dsp:nvSpPr>
      <dsp:spPr>
        <a:xfrm rot="5157144">
          <a:off x="4711071" y="1611763"/>
          <a:ext cx="34146" cy="28297"/>
        </a:xfrm>
        <a:custGeom>
          <a:avLst/>
          <a:gdLst/>
          <a:ahLst/>
          <a:cxnLst/>
          <a:rect l="0" t="0" r="0" b="0"/>
          <a:pathLst>
            <a:path>
              <a:moveTo>
                <a:pt x="0" y="14148"/>
              </a:moveTo>
              <a:lnTo>
                <a:pt x="34146" y="14148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>
        <a:off x="4727291" y="1625058"/>
        <a:ext cx="1707" cy="1707"/>
      </dsp:txXfrm>
    </dsp:sp>
    <dsp:sp modelId="{70E908B3-CA4C-4765-9B7C-7BC40E47AC36}">
      <dsp:nvSpPr>
        <dsp:cNvPr id="0" name=""/>
        <dsp:cNvSpPr/>
      </dsp:nvSpPr>
      <dsp:spPr>
        <a:xfrm>
          <a:off x="3072997" y="-2991"/>
          <a:ext cx="3196274" cy="1646481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Социальные программы     (1 637 950,8 тыс. рублей – 86,9%)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41080" y="238131"/>
        <a:ext cx="2260108" cy="1164237"/>
      </dsp:txXfrm>
    </dsp:sp>
    <dsp:sp modelId="{4308236C-6990-4D7E-B223-8610CF92533C}">
      <dsp:nvSpPr>
        <dsp:cNvPr id="0" name=""/>
        <dsp:cNvSpPr/>
      </dsp:nvSpPr>
      <dsp:spPr>
        <a:xfrm rot="10938393">
          <a:off x="6041489" y="2372948"/>
          <a:ext cx="440461" cy="28297"/>
        </a:xfrm>
        <a:custGeom>
          <a:avLst/>
          <a:gdLst/>
          <a:ahLst/>
          <a:cxnLst/>
          <a:rect l="0" t="0" r="0" b="0"/>
          <a:pathLst>
            <a:path>
              <a:moveTo>
                <a:pt x="0" y="14148"/>
              </a:moveTo>
              <a:lnTo>
                <a:pt x="440461" y="14148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 rot="10800000">
        <a:off x="6250708" y="2376085"/>
        <a:ext cx="22023" cy="22023"/>
      </dsp:txXfrm>
    </dsp:sp>
    <dsp:sp modelId="{F771040E-2908-4F03-879C-C376EBCD0D1D}">
      <dsp:nvSpPr>
        <dsp:cNvPr id="0" name=""/>
        <dsp:cNvSpPr/>
      </dsp:nvSpPr>
      <dsp:spPr>
        <a:xfrm>
          <a:off x="6039179" y="1457513"/>
          <a:ext cx="2866118" cy="1956684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Инфраструктурные муниципальные  программы (159 362,0 тыс. рублей – 8,5%)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58912" y="1744063"/>
        <a:ext cx="2026652" cy="1383584"/>
      </dsp:txXfrm>
    </dsp:sp>
    <dsp:sp modelId="{64226D43-C295-497E-B6DE-86807F418ABB}">
      <dsp:nvSpPr>
        <dsp:cNvPr id="0" name=""/>
        <dsp:cNvSpPr/>
      </dsp:nvSpPr>
      <dsp:spPr>
        <a:xfrm rot="16571643">
          <a:off x="4688074" y="3018067"/>
          <a:ext cx="26405" cy="28297"/>
        </a:xfrm>
        <a:custGeom>
          <a:avLst/>
          <a:gdLst/>
          <a:ahLst/>
          <a:cxnLst/>
          <a:rect l="0" t="0" r="0" b="0"/>
          <a:pathLst>
            <a:path>
              <a:moveTo>
                <a:pt x="0" y="14148"/>
              </a:moveTo>
              <a:lnTo>
                <a:pt x="26405" y="14148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>
        <a:off x="4700616" y="3031556"/>
        <a:ext cx="1320" cy="1320"/>
      </dsp:txXfrm>
    </dsp:sp>
    <dsp:sp modelId="{CDDB4362-36D3-4D31-BB46-803E83E85B33}">
      <dsp:nvSpPr>
        <dsp:cNvPr id="0" name=""/>
        <dsp:cNvSpPr/>
      </dsp:nvSpPr>
      <dsp:spPr>
        <a:xfrm>
          <a:off x="3182207" y="3015765"/>
          <a:ext cx="2815963" cy="2080037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Поддержка отраслей экономики (</a:t>
          </a: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3 348,4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тыс. рублей – 0,1%)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94595" y="3320379"/>
        <a:ext cx="1991187" cy="1470809"/>
      </dsp:txXfrm>
    </dsp:sp>
    <dsp:sp modelId="{0A7B0A56-6717-4221-A3C3-667AF47EA781}">
      <dsp:nvSpPr>
        <dsp:cNvPr id="0" name=""/>
        <dsp:cNvSpPr/>
      </dsp:nvSpPr>
      <dsp:spPr>
        <a:xfrm rot="21593369">
          <a:off x="3065979" y="2316231"/>
          <a:ext cx="256315" cy="28297"/>
        </a:xfrm>
        <a:custGeom>
          <a:avLst/>
          <a:gdLst/>
          <a:ahLst/>
          <a:cxnLst/>
          <a:rect l="0" t="0" r="0" b="0"/>
          <a:pathLst>
            <a:path>
              <a:moveTo>
                <a:pt x="0" y="14148"/>
              </a:moveTo>
              <a:lnTo>
                <a:pt x="256315" y="14148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/>
        </a:p>
      </dsp:txBody>
      <dsp:txXfrm>
        <a:off x="3187729" y="2323972"/>
        <a:ext cx="12815" cy="12815"/>
      </dsp:txXfrm>
    </dsp:sp>
    <dsp:sp modelId="{50F834DC-4714-4365-9FF2-F4F1100A8EBE}">
      <dsp:nvSpPr>
        <dsp:cNvPr id="0" name=""/>
        <dsp:cNvSpPr/>
      </dsp:nvSpPr>
      <dsp:spPr>
        <a:xfrm>
          <a:off x="407521" y="1290337"/>
          <a:ext cx="2914778" cy="2085212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Иные программы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(85 089,9 тыс. рублей – 4,5 %)</a:t>
          </a:r>
          <a:endParaRPr lang="ru-RU" sz="1600" kern="1200" dirty="0"/>
        </a:p>
      </dsp:txBody>
      <dsp:txXfrm>
        <a:off x="834380" y="1595709"/>
        <a:ext cx="2061060" cy="147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0.65373</cdr:x>
      <cdr:y>0.31941</cdr:y>
    </cdr:from>
    <cdr:to>
      <cdr:x>0.75431</cdr:x>
      <cdr:y>0.40653</cdr:y>
    </cdr:to>
    <cdr:cxnSp macro="">
      <cdr:nvCxnSpPr>
        <cdr:cNvPr id="3" name="Соединительная линия уступом 2"/>
        <cdr:cNvCxnSpPr/>
      </cdr:nvCxnSpPr>
      <cdr:spPr>
        <a:xfrm xmlns:a="http://schemas.openxmlformats.org/drawingml/2006/main">
          <a:off x="2808312" y="792088"/>
          <a:ext cx="432048" cy="216024"/>
        </a:xfrm>
        <a:prstGeom xmlns:a="http://schemas.openxmlformats.org/drawingml/2006/main" prst="bentConnector3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0.20115</cdr:x>
      <cdr:y>0.4646</cdr:y>
    </cdr:from>
    <cdr:to>
      <cdr:x>0.31849</cdr:x>
      <cdr:y>0.58075</cdr:y>
    </cdr:to>
    <cdr:cxnSp macro="">
      <cdr:nvCxnSpPr>
        <cdr:cNvPr id="5" name="Соединительная линия уступом 4"/>
        <cdr:cNvCxnSpPr/>
      </cdr:nvCxnSpPr>
      <cdr:spPr>
        <a:xfrm xmlns:a="http://schemas.openxmlformats.org/drawingml/2006/main">
          <a:off x="864096" y="1152128"/>
          <a:ext cx="504056" cy="288032"/>
        </a:xfrm>
        <a:prstGeom xmlns:a="http://schemas.openxmlformats.org/drawingml/2006/main" prst="bentConnector3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0.75431</cdr:x>
      <cdr:y>0.37749</cdr:y>
    </cdr:from>
    <cdr:to>
      <cdr:x>0.92193</cdr:x>
      <cdr:y>0.4646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240360" y="936104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bg1"/>
              </a:solidFill>
            </a:rPr>
            <a:t>20,2</a:t>
          </a:r>
          <a:r>
            <a:rPr lang="ru-RU" sz="1100" dirty="0" smtClean="0">
              <a:solidFill>
                <a:schemeClr val="bg1"/>
              </a:solidFill>
            </a:rPr>
            <a:t>%</a:t>
          </a:r>
          <a:endParaRPr lang="ru-RU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0.06705</cdr:x>
      <cdr:y>0.43556</cdr:y>
    </cdr:from>
    <cdr:to>
      <cdr:x>0.20115</cdr:x>
      <cdr:y>0.52268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88032" y="1080120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dirty="0" smtClean="0">
              <a:solidFill>
                <a:schemeClr val="bg1"/>
              </a:solidFill>
            </a:rPr>
            <a:t>79,8</a:t>
          </a:r>
          <a:r>
            <a:rPr lang="ru-RU" sz="1100" dirty="0" smtClean="0">
              <a:solidFill>
                <a:schemeClr val="bg1"/>
              </a:solidFill>
            </a:rPr>
            <a:t>%</a:t>
          </a:r>
          <a:endParaRPr lang="ru-RU" sz="1100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0.64554</cdr:x>
      <cdr:y>0.32146</cdr:y>
    </cdr:from>
    <cdr:to>
      <cdr:x>0.76767</cdr:x>
      <cdr:y>0.40913</cdr:y>
    </cdr:to>
    <cdr:cxnSp macro="">
      <cdr:nvCxnSpPr>
        <cdr:cNvPr id="3" name="Соединительная линия уступом 2"/>
        <cdr:cNvCxnSpPr/>
      </cdr:nvCxnSpPr>
      <cdr:spPr>
        <a:xfrm xmlns:a="http://schemas.openxmlformats.org/drawingml/2006/main">
          <a:off x="2664296" y="792088"/>
          <a:ext cx="504056" cy="216024"/>
        </a:xfrm>
        <a:prstGeom xmlns:a="http://schemas.openxmlformats.org/drawingml/2006/main" prst="bentConnector3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0.19192</cdr:x>
      <cdr:y>0.52602</cdr:y>
    </cdr:from>
    <cdr:to>
      <cdr:x>0.2966</cdr:x>
      <cdr:y>0.64292</cdr:y>
    </cdr:to>
    <cdr:cxnSp macro="">
      <cdr:nvCxnSpPr>
        <cdr:cNvPr id="5" name="Соединительная линия уступом 4"/>
        <cdr:cNvCxnSpPr/>
      </cdr:nvCxnSpPr>
      <cdr:spPr>
        <a:xfrm xmlns:a="http://schemas.openxmlformats.org/drawingml/2006/main">
          <a:off x="792088" y="1296144"/>
          <a:ext cx="432048" cy="288032"/>
        </a:xfrm>
        <a:prstGeom xmlns:a="http://schemas.openxmlformats.org/drawingml/2006/main" prst="bentConnector3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0.78512</cdr:x>
      <cdr:y>0.3799</cdr:y>
    </cdr:from>
    <cdr:to>
      <cdr:x>0.94214</cdr:x>
      <cdr:y>0.46758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240360" y="936104"/>
          <a:ext cx="64807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21,2 %</a:t>
          </a:r>
          <a:endParaRPr lang="ru-RU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0.05664</cdr:x>
      <cdr:y>0.46758</cdr:y>
    </cdr:from>
    <cdr:to>
      <cdr:x>0.19621</cdr:x>
      <cdr:y>0.61369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33748" y="1152128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78,8%</a:t>
          </a:r>
          <a:endParaRPr lang="ru-RU" sz="1100" dirty="0">
            <a:solidFill>
              <a:schemeClr val="bg1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0.43333</cdr:x>
      <cdr:y>0.02923</cdr:y>
    </cdr:from>
    <cdr:to>
      <cdr:x>0.6</cdr:x>
      <cdr:y>0.1754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08312" y="72008"/>
          <a:ext cx="108012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2160" b="1" i="0" u="none" strike="noStrike" kern="1200" baseline="0">
              <a:solidFill>
                <a:srgbClr val="FFFFFF"/>
              </a:solidFill>
              <a:latin typeface="+mn-lt"/>
              <a:ea typeface="+mn-ea"/>
              <a:cs typeface="+mn-cs"/>
            </a:defRPr>
          </a:pPr>
          <a:r>
            <a:rPr lang="ru-RU" sz="2160" b="1" kern="1200" dirty="0">
              <a:solidFill>
                <a:srgbClr val="FFFFFF"/>
              </a:solidFill>
            </a:rPr>
            <a:t>2018</a:t>
          </a:r>
        </a:p>
      </cdr:txBody>
    </cdr:sp>
  </cdr:relSizeAnchor>
  <cdr:relSizeAnchor xmlns:cdr="http://schemas.openxmlformats.org/drawingml/2006/chartDrawing">
    <cdr:from>
      <cdr:x>0.4877</cdr:x>
      <cdr:y>0.2917</cdr:y>
    </cdr:from>
    <cdr:to>
      <cdr:x>0.52581</cdr:x>
      <cdr:y>0.39708</cdr:y>
    </cdr:to>
    <cdr:cxnSp macro="">
      <cdr:nvCxnSpPr>
        <cdr:cNvPr id="4" name="Соединительная линия уступом 3"/>
        <cdr:cNvCxnSpPr/>
      </cdr:nvCxnSpPr>
      <cdr:spPr>
        <a:xfrm xmlns:a="http://schemas.openxmlformats.org/drawingml/2006/main" rot="16200000" flipH="1">
          <a:off x="2442057" y="874868"/>
          <a:ext cx="297523" cy="194873"/>
        </a:xfrm>
        <a:prstGeom xmlns:a="http://schemas.openxmlformats.org/drawingml/2006/main" prst="bentConnector3">
          <a:avLst>
            <a:gd name="adj1" fmla="val 50000"/>
          </a:avLst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0.51111</cdr:x>
      <cdr:y>0.39708</cdr:y>
    </cdr:from>
    <cdr:to>
      <cdr:x>0.6343</cdr:x>
      <cdr:y>0.50459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613085" y="1121067"/>
          <a:ext cx="629806" cy="3035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15,7%</a:t>
          </a:r>
          <a:endParaRPr lang="ru-RU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0.12222</cdr:x>
      <cdr:y>0.40926</cdr:y>
    </cdr:from>
    <cdr:to>
      <cdr:x>0.19718</cdr:x>
      <cdr:y>0.47513</cdr:y>
    </cdr:to>
    <cdr:cxnSp macro="">
      <cdr:nvCxnSpPr>
        <cdr:cNvPr id="9" name="Соединительная линия уступом 8"/>
        <cdr:cNvCxnSpPr/>
      </cdr:nvCxnSpPr>
      <cdr:spPr>
        <a:xfrm xmlns:a="http://schemas.openxmlformats.org/drawingml/2006/main">
          <a:off x="624858" y="1155451"/>
          <a:ext cx="383254" cy="185972"/>
        </a:xfrm>
        <a:prstGeom xmlns:a="http://schemas.openxmlformats.org/drawingml/2006/main" prst="bentConnector3">
          <a:avLst>
            <a:gd name="adj1" fmla="val 50000"/>
          </a:avLst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0.3508</cdr:y>
    </cdr:from>
    <cdr:to>
      <cdr:x>0.12222</cdr:x>
      <cdr:y>0.49696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0" y="990402"/>
          <a:ext cx="624858" cy="4126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84,3 %</a:t>
          </a:r>
          <a:endParaRPr lang="ru-RU" sz="1100" dirty="0">
            <a:solidFill>
              <a:schemeClr val="bg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0.10101</cdr:x>
      <cdr:y>0.8231</cdr:y>
    </cdr:from>
    <cdr:to>
      <cdr:x>0.39887</cdr:x>
      <cdr:y>0.90912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0208" y="4198560"/>
          <a:ext cx="2654645" cy="4387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2018</a:t>
          </a:r>
          <a:endParaRPr lang="ru-RU" sz="2800" b="1" dirty="0">
            <a:solidFill>
              <a:srgbClr val="000099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0.01087</cdr:x>
      <cdr:y>0.2</cdr:y>
    </cdr:from>
    <cdr:to>
      <cdr:x>0.13043</cdr:x>
      <cdr:y>0.28571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008" y="504056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>
            <a:defRPr lang="ru-RU" sz="85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 sz="850" b="1" kern="1200" dirty="0">
            <a:solidFill>
              <a:schemeClr val="tx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0.16176</cdr:x>
      <cdr:y>0.84615</cdr:y>
    </cdr:from>
    <cdr:to>
      <cdr:x>0.66154</cdr:x>
      <cdr:y>0.92308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7142" y="2741843"/>
          <a:ext cx="2339201" cy="2492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2019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0.10101</cdr:x>
      <cdr:y>0.8231</cdr:y>
    </cdr:from>
    <cdr:to>
      <cdr:x>0.39887</cdr:x>
      <cdr:y>0.90912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0208" y="4198560"/>
          <a:ext cx="2654645" cy="4387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</a:t>
          </a:r>
          <a:r>
            <a:rPr lang="en-US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endParaRPr lang="ru-RU" sz="2800" b="1" dirty="0">
            <a:solidFill>
              <a:srgbClr val="000099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0.01087</cdr:x>
      <cdr:y>0.2</cdr:y>
    </cdr:from>
    <cdr:to>
      <cdr:x>0.13043</cdr:x>
      <cdr:y>0.28571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008" y="504056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>
            <a:defRPr lang="ru-RU" sz="85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 sz="850" b="1" kern="12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0.34264</cdr:x>
      <cdr:y>0.24962</cdr:y>
    </cdr:from>
    <cdr:to>
      <cdr:x>0.45365</cdr:x>
      <cdr:y>0.27313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 flipV="1">
          <a:off x="3053771" y="1273309"/>
          <a:ext cx="989351" cy="119921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0.10101</cdr:x>
      <cdr:y>0.8231</cdr:y>
    </cdr:from>
    <cdr:to>
      <cdr:x>0.39887</cdr:x>
      <cdr:y>0.90912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0208" y="4198560"/>
          <a:ext cx="2654645" cy="4387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</a:t>
          </a:r>
          <a:r>
            <a:rPr lang="en-US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</a:t>
          </a:r>
          <a:endParaRPr lang="ru-RU" sz="2800" b="1" dirty="0">
            <a:solidFill>
              <a:srgbClr val="000099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0.01087</cdr:x>
      <cdr:y>0.2</cdr:y>
    </cdr:from>
    <cdr:to>
      <cdr:x>0.13043</cdr:x>
      <cdr:y>0.28571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008" y="504056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>
            <a:defRPr lang="ru-RU" sz="85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 sz="850" b="1" kern="1200" dirty="0">
            <a:solidFill>
              <a:schemeClr val="tx1"/>
            </a:solidFill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0.27363</cdr:x>
      <cdr:y>0.2687</cdr:y>
    </cdr:from>
    <cdr:to>
      <cdr:x>0.31259</cdr:x>
      <cdr:y>0.27773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H="1" flipV="1">
          <a:off x="2251858" y="1413163"/>
          <a:ext cx="320634" cy="4750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0.47421</cdr:x>
      <cdr:y>0.25289</cdr:y>
    </cdr:from>
    <cdr:to>
      <cdr:x>0.50018</cdr:x>
      <cdr:y>0.25289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 flipH="1">
          <a:off x="3902528" y="1330036"/>
          <a:ext cx="213756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0.67767</cdr:x>
      <cdr:y>0.21902</cdr:y>
    </cdr:from>
    <cdr:to>
      <cdr:x>0.6921</cdr:x>
      <cdr:y>0.23483</cdr:y>
    </cdr:to>
    <cdr:cxnSp macro="">
      <cdr:nvCxnSpPr>
        <cdr:cNvPr id="7" name="Прямая со стрелкой 6"/>
        <cdr:cNvCxnSpPr/>
      </cdr:nvCxnSpPr>
      <cdr:spPr>
        <a:xfrm xmlns:a="http://schemas.openxmlformats.org/drawingml/2006/main" flipH="1" flipV="1">
          <a:off x="5576949" y="1151906"/>
          <a:ext cx="118754" cy="8312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0.87825</cdr:x>
      <cdr:y>0.19419</cdr:y>
    </cdr:from>
    <cdr:to>
      <cdr:x>0.89556</cdr:x>
      <cdr:y>0.20548</cdr:y>
    </cdr:to>
    <cdr:cxnSp macro="">
      <cdr:nvCxnSpPr>
        <cdr:cNvPr id="9" name="Прямая со стрелкой 8"/>
        <cdr:cNvCxnSpPr/>
      </cdr:nvCxnSpPr>
      <cdr:spPr>
        <a:xfrm xmlns:a="http://schemas.openxmlformats.org/drawingml/2006/main" flipH="1" flipV="1">
          <a:off x="7227619" y="1021278"/>
          <a:ext cx="142504" cy="5937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0.08171</cdr:x>
      <cdr:y>0.48998</cdr:y>
    </cdr:from>
    <cdr:to>
      <cdr:x>0.16685</cdr:x>
      <cdr:y>0.57578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672442" y="2576945"/>
          <a:ext cx="700644" cy="4512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83,2%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0.08171</cdr:x>
      <cdr:y>0.23257</cdr:y>
    </cdr:from>
    <cdr:to>
      <cdr:x>0.16973</cdr:x>
      <cdr:y>0.29354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72440" y="1223158"/>
          <a:ext cx="724395" cy="3206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3,3%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0.08315</cdr:x>
      <cdr:y>0.17838</cdr:y>
    </cdr:from>
    <cdr:to>
      <cdr:x>0.1654</cdr:x>
      <cdr:y>0.23031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684315" y="938150"/>
          <a:ext cx="676894" cy="2731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7,0%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0.0846</cdr:x>
      <cdr:y>0.10612</cdr:y>
    </cdr:from>
    <cdr:to>
      <cdr:x>0.1654</cdr:x>
      <cdr:y>0.15806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696191" y="558140"/>
          <a:ext cx="665018" cy="273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6,5%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0.14087</cdr:x>
      <cdr:y>0.26418</cdr:y>
    </cdr:from>
    <cdr:to>
      <cdr:x>0.18272</cdr:x>
      <cdr:y>0.27547</cdr:y>
    </cdr:to>
    <cdr:cxnSp macro="">
      <cdr:nvCxnSpPr>
        <cdr:cNvPr id="15" name="Прямая со стрелкой 14"/>
        <cdr:cNvCxnSpPr/>
      </cdr:nvCxnSpPr>
      <cdr:spPr>
        <a:xfrm xmlns:a="http://schemas.openxmlformats.org/drawingml/2006/main">
          <a:off x="1159328" y="1389413"/>
          <a:ext cx="344385" cy="5937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0.1452</cdr:x>
      <cdr:y>0.21902</cdr:y>
    </cdr:from>
    <cdr:to>
      <cdr:x>0.18561</cdr:x>
      <cdr:y>0.25064</cdr:y>
    </cdr:to>
    <cdr:cxnSp macro="">
      <cdr:nvCxnSpPr>
        <cdr:cNvPr id="17" name="Прямая со стрелкой 16"/>
        <cdr:cNvCxnSpPr/>
      </cdr:nvCxnSpPr>
      <cdr:spPr>
        <a:xfrm xmlns:a="http://schemas.openxmlformats.org/drawingml/2006/main">
          <a:off x="1194954" y="1151906"/>
          <a:ext cx="332510" cy="16625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0.14665</cdr:x>
      <cdr:y>0.14903</cdr:y>
    </cdr:from>
    <cdr:to>
      <cdr:x>0.20869</cdr:x>
      <cdr:y>0.18741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>
          <a:off x="1206830" y="783771"/>
          <a:ext cx="510639" cy="20188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0.1553</cdr:x>
      <cdr:y>0.53288</cdr:y>
    </cdr:from>
    <cdr:to>
      <cdr:x>0.19571</cdr:x>
      <cdr:y>0.53514</cdr:y>
    </cdr:to>
    <cdr:cxnSp macro="">
      <cdr:nvCxnSpPr>
        <cdr:cNvPr id="21" name="Прямая со стрелкой 20"/>
        <cdr:cNvCxnSpPr/>
      </cdr:nvCxnSpPr>
      <cdr:spPr>
        <a:xfrm xmlns:a="http://schemas.openxmlformats.org/drawingml/2006/main">
          <a:off x="1278082" y="2802576"/>
          <a:ext cx="332509" cy="1187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0.48575</cdr:x>
      <cdr:y>0.15966</cdr:y>
    </cdr:from>
    <cdr:to>
      <cdr:x>0.568</cdr:x>
      <cdr:y>0.21818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3997532" y="839712"/>
          <a:ext cx="676893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2,8%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0.48575</cdr:x>
      <cdr:y>0.07225</cdr:y>
    </cdr:from>
    <cdr:to>
      <cdr:x>0.56728</cdr:x>
      <cdr:y>0.19904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3997532" y="380009"/>
          <a:ext cx="670956" cy="6667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6,4%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0.56656</cdr:x>
      <cdr:y>0.04299</cdr:y>
    </cdr:from>
    <cdr:to>
      <cdr:x>0.64881</cdr:x>
      <cdr:y>0.10152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4662549" y="226120"/>
          <a:ext cx="676894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7,2%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0.60263</cdr:x>
      <cdr:y>0.07225</cdr:y>
    </cdr:from>
    <cdr:to>
      <cdr:x>0.63438</cdr:x>
      <cdr:y>0.124</cdr:y>
    </cdr:to>
    <cdr:cxnSp macro="">
      <cdr:nvCxnSpPr>
        <cdr:cNvPr id="26" name="Прямая со стрелкой 25"/>
        <cdr:cNvCxnSpPr/>
      </cdr:nvCxnSpPr>
      <cdr:spPr>
        <a:xfrm xmlns:a="http://schemas.openxmlformats.org/drawingml/2006/main">
          <a:off x="4959432" y="380009"/>
          <a:ext cx="261258" cy="27215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0.53337</cdr:x>
      <cdr:y>0.12739</cdr:y>
    </cdr:from>
    <cdr:to>
      <cdr:x>0.59686</cdr:x>
      <cdr:y>0.19904</cdr:y>
    </cdr:to>
    <cdr:cxnSp macro="">
      <cdr:nvCxnSpPr>
        <cdr:cNvPr id="28" name="Прямая со стрелкой 27"/>
        <cdr:cNvCxnSpPr/>
      </cdr:nvCxnSpPr>
      <cdr:spPr>
        <a:xfrm xmlns:a="http://schemas.openxmlformats.org/drawingml/2006/main">
          <a:off x="4389418" y="669973"/>
          <a:ext cx="522513" cy="37682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0.52652</cdr:x>
      <cdr:y>0.19904</cdr:y>
    </cdr:from>
    <cdr:to>
      <cdr:x>0.59253</cdr:x>
      <cdr:y>0.2283</cdr:y>
    </cdr:to>
    <cdr:cxnSp macro="">
      <cdr:nvCxnSpPr>
        <cdr:cNvPr id="38" name="Прямая со стрелкой 37"/>
        <cdr:cNvCxnSpPr>
          <a:stCxn xmlns:a="http://schemas.openxmlformats.org/drawingml/2006/main" id="23" idx="2"/>
        </cdr:cNvCxnSpPr>
      </cdr:nvCxnSpPr>
      <cdr:spPr>
        <a:xfrm xmlns:a="http://schemas.openxmlformats.org/drawingml/2006/main">
          <a:off x="4333010" y="1046794"/>
          <a:ext cx="543295" cy="15388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0.6921</cdr:x>
      <cdr:y>0.45159</cdr:y>
    </cdr:from>
    <cdr:to>
      <cdr:x>0.78589</cdr:x>
      <cdr:y>0.52479</cdr:y>
    </cdr:to>
    <cdr:sp macro="" textlink="">
      <cdr:nvSpPr>
        <cdr:cNvPr id="39" name="TextBox 38"/>
        <cdr:cNvSpPr txBox="1"/>
      </cdr:nvSpPr>
      <cdr:spPr>
        <a:xfrm xmlns:a="http://schemas.openxmlformats.org/drawingml/2006/main">
          <a:off x="5695703" y="2375065"/>
          <a:ext cx="771896" cy="3849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83,8%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0.79311</cdr:x>
      <cdr:y>0.01373</cdr:y>
    </cdr:from>
    <cdr:to>
      <cdr:x>0.8667</cdr:x>
      <cdr:y>0.07225</cdr:y>
    </cdr:to>
    <cdr:sp macro="" textlink="">
      <cdr:nvSpPr>
        <cdr:cNvPr id="40" name="TextBox 39"/>
        <cdr:cNvSpPr txBox="1"/>
      </cdr:nvSpPr>
      <cdr:spPr>
        <a:xfrm xmlns:a="http://schemas.openxmlformats.org/drawingml/2006/main">
          <a:off x="6526975" y="72232"/>
          <a:ext cx="605642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7,2%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0.68344</cdr:x>
      <cdr:y>0.04299</cdr:y>
    </cdr:from>
    <cdr:to>
      <cdr:x>0.76281</cdr:x>
      <cdr:y>0.10152</cdr:y>
    </cdr:to>
    <cdr:sp macro="" textlink="">
      <cdr:nvSpPr>
        <cdr:cNvPr id="41" name="TextBox 40"/>
        <cdr:cNvSpPr txBox="1"/>
      </cdr:nvSpPr>
      <cdr:spPr>
        <a:xfrm xmlns:a="http://schemas.openxmlformats.org/drawingml/2006/main">
          <a:off x="5624451" y="226121"/>
          <a:ext cx="653142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6,3%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0.68921</cdr:x>
      <cdr:y>0.12381</cdr:y>
    </cdr:from>
    <cdr:to>
      <cdr:x>0.77579</cdr:x>
      <cdr:y>0.19546</cdr:y>
    </cdr:to>
    <cdr:sp macro="" textlink="">
      <cdr:nvSpPr>
        <cdr:cNvPr id="42" name="TextBox 41"/>
        <cdr:cNvSpPr txBox="1"/>
      </cdr:nvSpPr>
      <cdr:spPr>
        <a:xfrm xmlns:a="http://schemas.openxmlformats.org/drawingml/2006/main">
          <a:off x="5671952" y="651178"/>
          <a:ext cx="712520" cy="376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2,7%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0.82991</cdr:x>
      <cdr:y>0.07225</cdr:y>
    </cdr:from>
    <cdr:to>
      <cdr:x>0.85227</cdr:x>
      <cdr:y>0.10152</cdr:y>
    </cdr:to>
    <cdr:cxnSp macro="">
      <cdr:nvCxnSpPr>
        <cdr:cNvPr id="44" name="Прямая со стрелкой 43"/>
        <cdr:cNvCxnSpPr>
          <a:stCxn xmlns:a="http://schemas.openxmlformats.org/drawingml/2006/main" id="40" idx="2"/>
        </cdr:cNvCxnSpPr>
      </cdr:nvCxnSpPr>
      <cdr:spPr>
        <a:xfrm xmlns:a="http://schemas.openxmlformats.org/drawingml/2006/main">
          <a:off x="6829796" y="380009"/>
          <a:ext cx="184068" cy="15388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0.72168</cdr:x>
      <cdr:y>0.10801</cdr:y>
    </cdr:from>
    <cdr:to>
      <cdr:x>0.78734</cdr:x>
      <cdr:y>0.15976</cdr:y>
    </cdr:to>
    <cdr:cxnSp macro="">
      <cdr:nvCxnSpPr>
        <cdr:cNvPr id="50" name="Прямая со стрелкой 49"/>
        <cdr:cNvCxnSpPr/>
      </cdr:nvCxnSpPr>
      <cdr:spPr>
        <a:xfrm xmlns:a="http://schemas.openxmlformats.org/drawingml/2006/main">
          <a:off x="5939146" y="568051"/>
          <a:ext cx="540327" cy="27215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0.73106</cdr:x>
      <cdr:y>0.15326</cdr:y>
    </cdr:from>
    <cdr:to>
      <cdr:x>0.79311</cdr:x>
      <cdr:y>0.19715</cdr:y>
    </cdr:to>
    <cdr:cxnSp macro="">
      <cdr:nvCxnSpPr>
        <cdr:cNvPr id="52" name="Прямая со стрелкой 51"/>
        <cdr:cNvCxnSpPr/>
      </cdr:nvCxnSpPr>
      <cdr:spPr>
        <a:xfrm xmlns:a="http://schemas.openxmlformats.org/drawingml/2006/main">
          <a:off x="6016336" y="806049"/>
          <a:ext cx="510639" cy="23083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0.739</cdr:x>
      <cdr:y>0.42224</cdr:y>
    </cdr:from>
    <cdr:to>
      <cdr:x>0.79311</cdr:x>
      <cdr:y>0.45159</cdr:y>
    </cdr:to>
    <cdr:cxnSp macro="">
      <cdr:nvCxnSpPr>
        <cdr:cNvPr id="60" name="Прямая со стрелкой 59"/>
        <cdr:cNvCxnSpPr>
          <a:stCxn xmlns:a="http://schemas.openxmlformats.org/drawingml/2006/main" id="39" idx="0"/>
        </cdr:cNvCxnSpPr>
      </cdr:nvCxnSpPr>
      <cdr:spPr>
        <a:xfrm xmlns:a="http://schemas.openxmlformats.org/drawingml/2006/main" flipV="1">
          <a:off x="6081651" y="2220685"/>
          <a:ext cx="445324" cy="15438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0.85461</cdr:x>
      <cdr:y>0.08916</cdr:y>
    </cdr:from>
    <cdr:to>
      <cdr:x>0.94441</cdr:x>
      <cdr:y>0.14501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97689" y="405356"/>
          <a:ext cx="609207" cy="253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(чел.)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0.1888</cdr:x>
      <cdr:y>0.86725</cdr:y>
    </cdr:from>
    <cdr:to>
      <cdr:x>0.32818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38529" y="3942667"/>
          <a:ext cx="914400" cy="6035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0.19425</cdr:x>
      <cdr:y>0.84744</cdr:y>
    </cdr:from>
    <cdr:to>
      <cdr:x>0.46246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274296" y="3852611"/>
          <a:ext cx="1759527" cy="693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B777F-AE0F-4731-B643-AD1412B8128B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3EA11-CD01-41F8-90FC-A063C45A0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63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025E220-32B9-4905-9463-DC52015BC26B}" type="slidenum">
              <a:rPr lang="ru-RU" sz="1200"/>
              <a:pPr algn="r"/>
              <a:t>29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686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617208C-CF31-401B-BD56-2411604D4D84}" type="slidenum">
              <a:rPr lang="ru-RU" sz="1200"/>
              <a:pPr algn="r"/>
              <a:t>33</a:t>
            </a:fld>
            <a:endParaRPr 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8921A-B7ED-4BB6-90D5-30343C33969E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617208C-CF31-401B-BD56-2411604D4D84}" type="slidenum">
              <a:rPr lang="ru-RU" sz="1200"/>
              <a:pPr algn="r"/>
              <a:t>38</a:t>
            </a:fld>
            <a:endParaRPr lang="ru-RU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685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685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685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685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789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8A6E862-97D4-4199-B302-4E6F832606FF}" type="slidenum">
              <a:rPr lang="ru-RU" sz="1200"/>
              <a:pPr algn="r"/>
              <a:t>46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CC673-BF1D-4C4C-AFB5-4C1F4CEB12A1}" type="datetimeFigureOut">
              <a:rPr lang="ru-RU" smtClean="0"/>
              <a:pPr/>
              <a:t>16.01.2018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chart" Target="../charts/chart1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chart" Target="../charts/chart12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5.xml"/><Relationship Id="rId5" Type="http://schemas.openxmlformats.org/officeDocument/2006/relationships/image" Target="../media/image37.png"/><Relationship Id="rId4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chart" Target="../charts/chart16.xml"/><Relationship Id="rId4" Type="http://schemas.openxmlformats.org/officeDocument/2006/relationships/image" Target="../media/image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chart" Target="../charts/char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ksrayon.donland.ru/" TargetMode="Externa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EEAFE"/>
            </a:gs>
            <a:gs pos="50000">
              <a:srgbClr val="CAFEF5"/>
            </a:gs>
            <a:gs pos="100000">
              <a:srgbClr val="BFFAFD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ruffnews.ru/static/images/2017/05/22/100_42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17" y="1152237"/>
            <a:ext cx="8948164" cy="570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7467" y="1152237"/>
            <a:ext cx="85571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Бюджет </a:t>
            </a:r>
            <a:r>
              <a:rPr lang="ru-RU" sz="5400" b="1" i="1" dirty="0">
                <a:solidFill>
                  <a:srgbClr val="C00000"/>
                </a:solidFill>
              </a:rPr>
              <a:t>Красносулинского района </a:t>
            </a:r>
            <a:r>
              <a:rPr lang="ru-RU" sz="5400" b="1" i="1" dirty="0" smtClean="0">
                <a:solidFill>
                  <a:srgbClr val="C00000"/>
                </a:solidFill>
              </a:rPr>
              <a:t>на 2018 год и на плановый период 2019 и 2020 годов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707885"/>
            <a:ext cx="83582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Меры, принимаемые для обеспечения сбалансированности бюджета Красносулинского района 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1538882"/>
            <a:ext cx="8143932" cy="165344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мероприятий ("Дорожная карта") по увеличению поступлений налоговых и неналоговых доходов консолидированного бюджета Красносулинского района на 2017-2019 годы (постановление Администрации Красносулинского района от 15.09.2017 № 651)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3322749"/>
            <a:ext cx="8215370" cy="12084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Программа оптимизации расходов бюджета Красносулинского района на 2017 – 2019 годы (постановление Администрации Красносулинского района от 26.04.2017 № 256) 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596" y="4649273"/>
            <a:ext cx="8215370" cy="220872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мероприятий, направленный на выявление и отмену установленных муниципальным образованием «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Красносулинский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район» расходных обязательств, не связанных с решением вопросов, не отнесенных Конституцией РФ, федеральными и областными законами к полномочиям органов местного самоуправления (постановление Администрации Красносулинского района от 30.06.2017 № 498)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39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31495"/>
            <a:ext cx="7486622" cy="7143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charset="0"/>
              </a:rPr>
              <a:t>Показатели социально-экономического развития Красносулинского района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1"/>
          <p:cNvSpPr/>
          <p:nvPr/>
        </p:nvSpPr>
        <p:spPr>
          <a:xfrm>
            <a:off x="1259631" y="1780362"/>
            <a:ext cx="7511081" cy="95770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600" b="1" dirty="0">
              <a:solidFill>
                <a:srgbClr val="FF0066"/>
              </a:solidFill>
            </a:endParaRPr>
          </a:p>
          <a:p>
            <a:pPr>
              <a:defRPr/>
            </a:pPr>
            <a:endParaRPr lang="ru-RU" sz="1600" b="1" dirty="0">
              <a:solidFill>
                <a:srgbClr val="FF0066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Наименование </a:t>
            </a:r>
            <a:endParaRPr lang="ru-RU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показателя                       2016 </a:t>
            </a:r>
            <a:r>
              <a:rPr lang="ru-RU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год    </a:t>
            </a: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год   </a:t>
            </a: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год   </a:t>
            </a: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год    </a:t>
            </a: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2020 г    (отчет)                       </a:t>
            </a:r>
            <a:endParaRPr lang="ru-RU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4588" name="Rectangle 22"/>
          <p:cNvSpPr>
            <a:spLocks/>
          </p:cNvSpPr>
          <p:nvPr/>
        </p:nvSpPr>
        <p:spPr bwMode="auto">
          <a:xfrm>
            <a:off x="1259631" y="3903914"/>
            <a:ext cx="7534181" cy="677214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Фонд оплаты труда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млн.рублей                          </a:t>
            </a:r>
            <a:r>
              <a:rPr lang="ru-RU" b="1" dirty="0" smtClean="0">
                <a:solidFill>
                  <a:srgbClr val="0000FF"/>
                </a:solidFill>
                <a:latin typeface="Constantia" pitchFamily="18" charset="0"/>
              </a:rPr>
              <a:t>4 306,7        4 388,7     4 634,0       4 944,0     5 197,6</a:t>
            </a:r>
            <a:endParaRPr lang="ru-RU" b="1" dirty="0">
              <a:solidFill>
                <a:srgbClr val="0000FF"/>
              </a:solidFill>
              <a:latin typeface="Constantia" pitchFamily="18" charset="0"/>
            </a:endParaRPr>
          </a:p>
        </p:txBody>
      </p:sp>
      <p:sp>
        <p:nvSpPr>
          <p:cNvPr id="24589" name="Rectangle 23"/>
          <p:cNvSpPr>
            <a:spLocks/>
          </p:cNvSpPr>
          <p:nvPr/>
        </p:nvSpPr>
        <p:spPr bwMode="auto">
          <a:xfrm>
            <a:off x="1259631" y="5572140"/>
            <a:ext cx="7550812" cy="785818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Прибыль прибыльных 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предприятий, 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млн. рублей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2 461,5       2 588,2       2 790,7       2 989,4     3 158,8  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4590" name="Rectangle 24"/>
          <p:cNvSpPr>
            <a:spLocks/>
          </p:cNvSpPr>
          <p:nvPr/>
        </p:nvSpPr>
        <p:spPr bwMode="auto">
          <a:xfrm>
            <a:off x="1259631" y="4653136"/>
            <a:ext cx="7506946" cy="785818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Среднемесячная </a:t>
            </a:r>
          </a:p>
          <a:p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заработная</a:t>
            </a:r>
          </a:p>
          <a:p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плата,   в рублях                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cs typeface="Times New Roman" pitchFamily="18" charset="0"/>
              </a:rPr>
              <a:t>23 953,5     24 950,7     26 101,4     27 437,4   28 825,9    </a:t>
            </a:r>
          </a:p>
        </p:txBody>
      </p:sp>
      <p:sp>
        <p:nvSpPr>
          <p:cNvPr id="5" name="Прямоугольник 1"/>
          <p:cNvSpPr/>
          <p:nvPr/>
        </p:nvSpPr>
        <p:spPr>
          <a:xfrm>
            <a:off x="1259632" y="2852936"/>
            <a:ext cx="7486622" cy="936104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    </a:t>
            </a:r>
            <a:endParaRPr lang="ru-RU" sz="16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Среднегодовая численность </a:t>
            </a:r>
          </a:p>
          <a:p>
            <a:pPr>
              <a:defRPr/>
            </a:pPr>
            <a:r>
              <a:rPr lang="ru-RU" sz="1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населения района,</a:t>
            </a:r>
          </a:p>
          <a:p>
            <a:pPr>
              <a:defRPr/>
            </a:pPr>
            <a:r>
              <a:rPr lang="ru-RU" sz="1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занятая в экономике,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тысяч человек                          </a:t>
            </a:r>
            <a:r>
              <a:rPr lang="ru-RU" b="1" dirty="0" smtClean="0">
                <a:solidFill>
                  <a:srgbClr val="1903B9"/>
                </a:solidFill>
                <a:latin typeface="Constantia" pitchFamily="18" charset="0"/>
              </a:rPr>
              <a:t>14,9            14,7            14,8           15,0            15,0</a:t>
            </a: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02744" y="20608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106257" y="30426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02744" y="400020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77074" y="480372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105489" y="572273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97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644043"/>
              </p:ext>
            </p:extLst>
          </p:nvPr>
        </p:nvGraphicFramePr>
        <p:xfrm>
          <a:off x="107506" y="1988841"/>
          <a:ext cx="8856981" cy="445656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390362"/>
                <a:gridCol w="2057561"/>
                <a:gridCol w="2155540"/>
                <a:gridCol w="2253518"/>
              </a:tblGrid>
              <a:tr h="992790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Показатель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/>
                        <a:t>Плановые</a:t>
                      </a:r>
                      <a:r>
                        <a:rPr kumimoji="0" lang="ru-RU" sz="1600" b="1" kern="1200" baseline="0" dirty="0" smtClean="0"/>
                        <a:t> бюджетные назначения на 2018 год</a:t>
                      </a:r>
                      <a:endParaRPr kumimoji="0" lang="ru-RU" sz="16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/>
                        <a:t>Плановые</a:t>
                      </a:r>
                      <a:r>
                        <a:rPr kumimoji="0" lang="ru-RU" sz="1600" b="1" kern="1200" baseline="0" dirty="0" smtClean="0"/>
                        <a:t> бюджетные назначения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baseline="0" dirty="0" smtClean="0"/>
                        <a:t>на 2019 год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/>
                        <a:t>Плановые бюджетные назначения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baseline="0" dirty="0" smtClean="0"/>
                        <a:t>на 2020 год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276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6600"/>
                          </a:solidFill>
                        </a:rPr>
                        <a:t>I</a:t>
                      </a:r>
                      <a:r>
                        <a:rPr lang="ru-RU" sz="1600" b="1" dirty="0">
                          <a:solidFill>
                            <a:srgbClr val="006600"/>
                          </a:solidFill>
                        </a:rPr>
                        <a:t>. Доходы, всего</a:t>
                      </a:r>
                      <a:endParaRPr lang="ru-RU" sz="1600" b="1" dirty="0">
                        <a:solidFill>
                          <a:srgbClr val="0066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</a:t>
                      </a:r>
                      <a:r>
                        <a:rPr kumimoji="0" lang="ru-RU" sz="1600" b="1" kern="1200" cap="none" spc="0" baseline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274 945,0</a:t>
                      </a:r>
                      <a:endParaRPr kumimoji="0" lang="ru-RU" sz="1600" b="1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1 879 376,5</a:t>
                      </a:r>
                      <a:endParaRPr kumimoji="0" lang="ru-RU" sz="1600" b="1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1 881 957,2</a:t>
                      </a:r>
                      <a:endParaRPr kumimoji="0" lang="ru-RU" sz="1600" b="1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62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6600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Налоговые и неналоговые доходы </a:t>
                      </a:r>
                      <a:endParaRPr lang="ru-RU" sz="1600" dirty="0">
                        <a:solidFill>
                          <a:srgbClr val="006600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0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Times New Roman"/>
                          <a:cs typeface="Arial" pitchFamily="34" charset="0"/>
                        </a:rPr>
                        <a:t>358 114,9</a:t>
                      </a:r>
                      <a:endParaRPr kumimoji="0" lang="ru-RU" sz="1600" b="0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0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Times New Roman"/>
                          <a:cs typeface="Arial" pitchFamily="34" charset="0"/>
                        </a:rPr>
                        <a:t>380 463,6</a:t>
                      </a:r>
                      <a:endParaRPr kumimoji="0" lang="ru-RU" sz="1600" b="0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0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Times New Roman"/>
                          <a:cs typeface="Arial" pitchFamily="34" charset="0"/>
                        </a:rPr>
                        <a:t>398 579,7</a:t>
                      </a:r>
                      <a:endParaRPr kumimoji="0" lang="ru-RU" sz="1600" b="0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474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6600"/>
                          </a:solidFill>
                        </a:rPr>
                        <a:t>Безвозмездные поступления из областного </a:t>
                      </a:r>
                      <a:r>
                        <a:rPr lang="ru-RU" sz="1600" baseline="0" dirty="0" smtClean="0">
                          <a:solidFill>
                            <a:srgbClr val="006600"/>
                          </a:solidFill>
                        </a:rPr>
                        <a:t>бюджета</a:t>
                      </a:r>
                      <a:endParaRPr lang="ru-RU" sz="1600" dirty="0">
                        <a:solidFill>
                          <a:srgbClr val="0066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0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1 916 830,1</a:t>
                      </a:r>
                      <a:endParaRPr kumimoji="0" lang="ru-RU" sz="1600" b="0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0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1 498 912,9</a:t>
                      </a:r>
                      <a:endParaRPr kumimoji="0" lang="ru-RU" sz="1600" b="0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0" kern="1200" cap="none" spc="0" dirty="0" smtClean="0">
                          <a:ln w="1905"/>
                          <a:solidFill>
                            <a:srgbClr val="0066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1 483 377,5</a:t>
                      </a:r>
                      <a:endParaRPr kumimoji="0" lang="ru-RU" sz="1600" b="0" kern="1200" cap="none" spc="0" dirty="0">
                        <a:ln w="1905"/>
                        <a:solidFill>
                          <a:srgbClr val="0066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356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99"/>
                          </a:solidFill>
                        </a:rPr>
                        <a:t>II</a:t>
                      </a:r>
                      <a:r>
                        <a:rPr lang="ru-RU" sz="1600" b="1" dirty="0">
                          <a:solidFill>
                            <a:srgbClr val="000099"/>
                          </a:solidFill>
                        </a:rPr>
                        <a:t>. Расходы, всего</a:t>
                      </a:r>
                      <a:endParaRPr lang="ru-RU" sz="1600" b="1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effectLst/>
                        </a:rPr>
                        <a:t>2</a:t>
                      </a:r>
                      <a:r>
                        <a:rPr kumimoji="0" lang="ru-RU" sz="1600" b="1" kern="1200" baseline="0" dirty="0" smtClean="0">
                          <a:solidFill>
                            <a:srgbClr val="000099"/>
                          </a:solidFill>
                          <a:effectLst/>
                        </a:rPr>
                        <a:t> 297 002,5</a:t>
                      </a:r>
                      <a:endParaRPr kumimoji="0" lang="ru-RU" sz="1600" b="1" kern="1200" dirty="0">
                        <a:solidFill>
                          <a:srgbClr val="000099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effectLst/>
                        </a:rPr>
                        <a:t>1 928 957,0</a:t>
                      </a:r>
                      <a:endParaRPr kumimoji="0" lang="ru-RU" sz="1600" b="1" kern="1200" dirty="0">
                        <a:solidFill>
                          <a:srgbClr val="000099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effectLst/>
                        </a:rPr>
                        <a:t>1 902 522,9</a:t>
                      </a:r>
                      <a:endParaRPr kumimoji="0" lang="ru-RU" sz="1600" b="1" kern="1200" dirty="0">
                        <a:solidFill>
                          <a:srgbClr val="000099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467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A323C"/>
                          </a:solidFill>
                        </a:rPr>
                        <a:t>III</a:t>
                      </a:r>
                      <a:r>
                        <a:rPr lang="ru-RU" sz="1600" b="1" dirty="0">
                          <a:solidFill>
                            <a:srgbClr val="9A323C"/>
                          </a:solidFill>
                        </a:rPr>
                        <a:t>. </a:t>
                      </a:r>
                      <a:r>
                        <a:rPr lang="ru-RU" sz="1600" b="1" dirty="0" smtClean="0">
                          <a:solidFill>
                            <a:srgbClr val="9A323C"/>
                          </a:solidFill>
                        </a:rPr>
                        <a:t>Дефицит, Профицит</a:t>
                      </a:r>
                      <a:endParaRPr lang="ru-RU" sz="1600" b="1" dirty="0">
                        <a:solidFill>
                          <a:srgbClr val="9A323C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baseline="0" dirty="0" smtClean="0">
                          <a:solidFill>
                            <a:srgbClr val="9A323C"/>
                          </a:solidFill>
                          <a:effectLst/>
                        </a:rPr>
                        <a:t>- 22 057,5</a:t>
                      </a:r>
                      <a:endParaRPr kumimoji="0" lang="ru-RU" sz="1600" b="1" kern="1200" baseline="0" dirty="0" smtClean="0">
                        <a:solidFill>
                          <a:srgbClr val="9A323C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baseline="0" dirty="0" smtClean="0">
                          <a:solidFill>
                            <a:srgbClr val="9A323C"/>
                          </a:solidFill>
                          <a:effectLst/>
                        </a:rPr>
                        <a:t>- 49 580,5</a:t>
                      </a:r>
                      <a:endParaRPr kumimoji="0" lang="ru-RU" sz="1600" b="1" kern="1200" baseline="0" dirty="0">
                        <a:solidFill>
                          <a:srgbClr val="9A323C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9A323C"/>
                          </a:solidFill>
                          <a:effectLst/>
                        </a:rPr>
                        <a:t>- 20 565,7</a:t>
                      </a:r>
                      <a:endParaRPr kumimoji="0" lang="ru-RU" sz="1600" b="1" kern="1200" dirty="0">
                        <a:solidFill>
                          <a:srgbClr val="9A323C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9571" y="1087465"/>
            <a:ext cx="8619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Красносулинского района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2018-2020 годы</a:t>
            </a:r>
          </a:p>
        </p:txBody>
      </p:sp>
    </p:spTree>
    <p:extLst>
      <p:ext uri="{BB962C8B-B14F-4D97-AF65-F5344CB8AC3E}">
        <p14:creationId xmlns:p14="http://schemas.microsoft.com/office/powerpoint/2010/main" val="1426387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Y:\2017 год\ГОСДОХОДЫ\Exchange\ОВЧАРЕНКО\Презентации\economic-growth_jpg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7" y="714356"/>
            <a:ext cx="8758990" cy="600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49628" y="926864"/>
            <a:ext cx="4248472" cy="3168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 Формирование доходов бюджета Красносулинского района на 2018 год и плановый период 2019 и 2020 годов осуществлялось на основании основных параметров прогноза социально-экономического развития Красносулинского района с учетом налогового законодательства, действующего на момент составления проекта, а также с учетом прогнозных показателей поступлений по закрепленным доходным источникам, представленных администраторами доходов бюджета района, отчета об исполнении бюджета за 2016 год и текущий период 2017 года, а также данных статистической налоговой отчетности Управления Федеральной налоговой службы по Ростовской области</a:t>
            </a:r>
            <a:r>
              <a:rPr lang="ru-RU" sz="1400" dirty="0" smtClean="0">
                <a:solidFill>
                  <a:schemeClr val="accent3"/>
                </a:solidFill>
              </a:rPr>
              <a:t>.</a:t>
            </a:r>
            <a:endParaRPr lang="ru-RU" sz="1400" dirty="0">
              <a:solidFill>
                <a:schemeClr val="accent3"/>
              </a:solidFill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4560902" y="590001"/>
            <a:ext cx="2160240" cy="648071"/>
          </a:xfrm>
          <a:solidFill>
            <a:srgbClr val="00B050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 prst="relaxedIns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ДОХОДЫ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48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/>
          <p:nvPr/>
        </p:nvSpPr>
        <p:spPr>
          <a:xfrm>
            <a:off x="899592" y="836712"/>
            <a:ext cx="7560840" cy="57606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Доходы бюджета образуются за счет налоговых и неналоговых доходов, а также за счет безвозмездных поступлений.</a:t>
            </a:r>
            <a:endParaRPr lang="ru-RU" sz="1400" b="1" i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24589" name="Rectangle 23"/>
          <p:cNvSpPr>
            <a:spLocks/>
          </p:cNvSpPr>
          <p:nvPr/>
        </p:nvSpPr>
        <p:spPr bwMode="auto">
          <a:xfrm>
            <a:off x="3203848" y="3212976"/>
            <a:ext cx="2880320" cy="2880320"/>
          </a:xfrm>
          <a:prstGeom prst="rect">
            <a:avLst/>
          </a:prstGeom>
          <a:ln>
            <a:headEnd/>
            <a:tailEnd/>
          </a:ln>
          <a:effectLst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Неналоговые доходы – поступления от уплаты других платежей и сборов установленных законодательством РФ и штрафов за нарушение законодательства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4590" name="Rectangle 24"/>
          <p:cNvSpPr>
            <a:spLocks/>
          </p:cNvSpPr>
          <p:nvPr/>
        </p:nvSpPr>
        <p:spPr bwMode="auto">
          <a:xfrm>
            <a:off x="298610" y="3212976"/>
            <a:ext cx="2689214" cy="2880320"/>
          </a:xfrm>
          <a:prstGeom prst="rect">
            <a:avLst/>
          </a:prstGeom>
          <a:ln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cs typeface="Times New Roman" pitchFamily="18" charset="0"/>
              </a:rPr>
              <a:t>Налоговые доходы – поступления в бюджет от уплаты налогов, установленных  Налоговым кодексом РФ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1560073"/>
            <a:ext cx="2088232" cy="1076839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ДОХОДЫ БЮДЖЕТА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3212976"/>
            <a:ext cx="2664296" cy="2880320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Безвозмездные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поступления – это финансовая помощь из бюджетов других уровней (межбюджетные трансферты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),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от физических и юридических лиц</a:t>
            </a:r>
          </a:p>
        </p:txBody>
      </p:sp>
      <p:sp>
        <p:nvSpPr>
          <p:cNvPr id="18" name="Выгнутая влево стрелка 17"/>
          <p:cNvSpPr/>
          <p:nvPr/>
        </p:nvSpPr>
        <p:spPr>
          <a:xfrm rot="2872279">
            <a:off x="2126302" y="1305567"/>
            <a:ext cx="795440" cy="1862306"/>
          </a:xfrm>
          <a:prstGeom prst="curv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339066" y="2723772"/>
            <a:ext cx="484632" cy="48920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Выгнутая вправо стрелка 20"/>
          <p:cNvSpPr/>
          <p:nvPr/>
        </p:nvSpPr>
        <p:spPr>
          <a:xfrm rot="18777318">
            <a:off x="6172364" y="1337005"/>
            <a:ext cx="893544" cy="1928113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0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45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3498" y="229711"/>
            <a:ext cx="6890989" cy="496990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МЕЖБЮДЖЕТНЫЕ ТРАНСФЕРТЫ (БЕЗВОЗМЕЗДНЫЕ ПОСТУПЛЕНИЯ)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589" name="Rectangle 23"/>
          <p:cNvSpPr>
            <a:spLocks/>
          </p:cNvSpPr>
          <p:nvPr/>
        </p:nvSpPr>
        <p:spPr bwMode="auto">
          <a:xfrm>
            <a:off x="3131840" y="2514783"/>
            <a:ext cx="2952328" cy="386654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 dirty="0" smtClean="0"/>
              <a:t>Субвенции -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4590" name="Rectangle 24"/>
          <p:cNvSpPr>
            <a:spLocks/>
          </p:cNvSpPr>
          <p:nvPr/>
        </p:nvSpPr>
        <p:spPr bwMode="auto">
          <a:xfrm>
            <a:off x="298610" y="2514783"/>
            <a:ext cx="2689214" cy="386654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cs typeface="Times New Roman" pitchFamily="18" charset="0"/>
              </a:rPr>
              <a:t>Дотации – межбюджетные трансферты предоставляемые на безвозмездной и безвозвратной основе без установления направлений и (или) условий их использования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908721"/>
            <a:ext cx="2088232" cy="7920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Межбюджетные трансферты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2514783"/>
            <a:ext cx="2664296" cy="386654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Субсидии - межбюджетные трансферты из бюджета субъекта Российской Федерации, 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предоставляемые бюджетам муниципальных образований в целях софинансирования расходных обязательств, возникающих при выполнении полномочий органов местного самоуправления по вопросам местного значения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 rot="2872279">
            <a:off x="2126302" y="664049"/>
            <a:ext cx="795440" cy="1862306"/>
          </a:xfrm>
          <a:prstGeom prst="curv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293680" y="1772816"/>
            <a:ext cx="484632" cy="48920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Выгнутая вправо стрелка 20"/>
          <p:cNvSpPr/>
          <p:nvPr/>
        </p:nvSpPr>
        <p:spPr>
          <a:xfrm rot="18777318">
            <a:off x="6143362" y="673683"/>
            <a:ext cx="893544" cy="1928113"/>
          </a:xfrm>
          <a:prstGeom prst="curvedLef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7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22553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/>
              <a:t>тыс. рублей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01090" y="5786454"/>
            <a:ext cx="264958" cy="309546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404855"/>
              </p:ext>
            </p:extLst>
          </p:nvPr>
        </p:nvGraphicFramePr>
        <p:xfrm>
          <a:off x="231819" y="1478729"/>
          <a:ext cx="8744755" cy="4960765"/>
        </p:xfrm>
        <a:graphic>
          <a:graphicData uri="http://schemas.openxmlformats.org/drawingml/2006/table">
            <a:tbl>
              <a:tblPr/>
              <a:tblGrid>
                <a:gridCol w="2506553"/>
                <a:gridCol w="1508794"/>
                <a:gridCol w="1429383"/>
                <a:gridCol w="1747024"/>
                <a:gridCol w="1553001"/>
              </a:tblGrid>
              <a:tr h="1128136"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Показатель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Первоначально принятый бюджет на 2017 год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Плановые бюджетные назначения на 2018 год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Плановые бюджетные назначения на 2019 год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Плановые бюджетные назначения на 2020 год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4611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Доходы, всего</a:t>
                      </a: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1 895 818,6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2 274 945,0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1 879 376,5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1 881 957,2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282034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64068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Налоговые и неналоговые доходы</a:t>
                      </a: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340 753,8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358 114,9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380 463,6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398 579,7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</a:tr>
              <a:tr h="564068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поступления</a:t>
                      </a: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1 555 064,8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1 916 830,1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1 498 912,9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1 483 377,5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</a:tr>
              <a:tr h="309500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</a:tr>
              <a:tr h="345490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Дотации </a:t>
                      </a: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149 034,7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170 850,5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59 494,7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57 225,5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</a:tr>
              <a:tr h="345119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Субсидии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385 726,5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637 338,9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320 874,7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257 270,3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</a:tr>
              <a:tr h="403671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Субвенции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1 015 563,1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1 103 595,7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1 113 498,5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1 163 758,2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</a:tr>
              <a:tr h="564068">
                <a:tc>
                  <a:txBody>
                    <a:bodyPr/>
                    <a:lstStyle/>
                    <a:p>
                      <a:pPr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Иные межбюджетные</a:t>
                      </a:r>
                      <a:r>
                        <a:rPr lang="ru-RU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трансферты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4 740,5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5 045,0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5 045,0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5 123,5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BE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74254" y="601598"/>
            <a:ext cx="7070501" cy="70788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показатели доходов бюджета Красносулинского района на 2018 год и на плановый период 2019 и 2020 годов: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38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8594" y="584775"/>
            <a:ext cx="596954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45E12"/>
                </a:solidFill>
              </a:rPr>
              <a:t>Доходы бюджета Красносулинского района</a:t>
            </a:r>
            <a:endParaRPr lang="ru-RU" sz="2000" b="1" dirty="0">
              <a:solidFill>
                <a:srgbClr val="345E12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12822084"/>
              </p:ext>
            </p:extLst>
          </p:nvPr>
        </p:nvGraphicFramePr>
        <p:xfrm>
          <a:off x="395536" y="3933056"/>
          <a:ext cx="4295800" cy="2479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3230508"/>
              </p:ext>
            </p:extLst>
          </p:nvPr>
        </p:nvGraphicFramePr>
        <p:xfrm>
          <a:off x="4788024" y="3933056"/>
          <a:ext cx="4050172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Y:\2017 год\ГОСДОХОДЫ\Exchange\ОВЧАРЕНКО\Презентации\кошель сини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62" y="1447461"/>
            <a:ext cx="2438217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Y:\2017 год\ГОСДОХОДЫ\Exchange\ОВЧАРЕНКО\Презентации\кошель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908" y="1050225"/>
            <a:ext cx="2270092" cy="258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99342845"/>
              </p:ext>
            </p:extLst>
          </p:nvPr>
        </p:nvGraphicFramePr>
        <p:xfrm>
          <a:off x="2213529" y="1050225"/>
          <a:ext cx="5112568" cy="2823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5"/>
          <p:cNvSpPr txBox="1"/>
          <p:nvPr/>
        </p:nvSpPr>
        <p:spPr>
          <a:xfrm rot="661760">
            <a:off x="7603391" y="2555782"/>
            <a:ext cx="8953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i="1" dirty="0" smtClean="0">
                <a:solidFill>
                  <a:schemeClr val="tx1">
                    <a:lumMod val="50000"/>
                  </a:schemeClr>
                </a:solidFill>
              </a:rPr>
              <a:t>Налоговые и неналоговые доходы</a:t>
            </a:r>
            <a:endParaRPr lang="ru-RU" sz="900" b="1" i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9907532">
            <a:off x="1203674" y="2368418"/>
            <a:ext cx="9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</a:rPr>
              <a:t>Безвозмездные поступления</a:t>
            </a:r>
            <a:endParaRPr lang="ru-RU" sz="9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7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295919" y="815234"/>
            <a:ext cx="7416824" cy="792088"/>
          </a:xfrm>
          <a:solidFill>
            <a:schemeClr val="accent6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rmAutofit/>
          </a:bodyPr>
          <a:lstStyle/>
          <a:p>
            <a:pPr algn="ctr"/>
            <a:r>
              <a:rPr lang="ru-RU" altLang="ru-RU" sz="2000" b="1" dirty="0">
                <a:solidFill>
                  <a:srgbClr val="000099"/>
                </a:solidFill>
                <a:cs typeface="Times New Roman" pitchFamily="18" charset="0"/>
              </a:rPr>
              <a:t>Структура </a:t>
            </a:r>
            <a:r>
              <a:rPr lang="ru-RU" altLang="ru-RU" sz="2000" b="1" dirty="0" smtClean="0">
                <a:solidFill>
                  <a:srgbClr val="000099"/>
                </a:solidFill>
                <a:cs typeface="Times New Roman" pitchFamily="18" charset="0"/>
              </a:rPr>
              <a:t>налоговых и неналоговых доходов</a:t>
            </a:r>
            <a:r>
              <a:rPr lang="ru-RU" altLang="ru-RU" sz="2000" b="1" dirty="0">
                <a:solidFill>
                  <a:srgbClr val="000099"/>
                </a:solidFill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rgbClr val="000099"/>
                </a:solidFill>
                <a:cs typeface="Times New Roman" pitchFamily="18" charset="0"/>
              </a:rPr>
            </a:br>
            <a:r>
              <a:rPr lang="ru-RU" altLang="ru-RU" sz="2000" b="1" dirty="0">
                <a:solidFill>
                  <a:srgbClr val="000099"/>
                </a:solidFill>
                <a:cs typeface="Times New Roman" pitchFamily="18" charset="0"/>
              </a:rPr>
              <a:t>    бюджета Красносулинского района на 2018 год </a:t>
            </a:r>
            <a:endParaRPr lang="ru-RU" altLang="ru-RU" sz="2000" b="1" dirty="0" smtClean="0">
              <a:solidFill>
                <a:srgbClr val="000099"/>
              </a:solidFill>
            </a:endParaRPr>
          </a:p>
        </p:txBody>
      </p:sp>
      <p:graphicFrame>
        <p:nvGraphicFramePr>
          <p:cNvPr id="2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5070703"/>
              </p:ext>
            </p:extLst>
          </p:nvPr>
        </p:nvGraphicFramePr>
        <p:xfrm>
          <a:off x="64183" y="1619793"/>
          <a:ext cx="8912391" cy="5100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68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6500243"/>
              </p:ext>
            </p:extLst>
          </p:nvPr>
        </p:nvGraphicFramePr>
        <p:xfrm>
          <a:off x="207533" y="1466870"/>
          <a:ext cx="8034578" cy="4984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205767" y="714357"/>
            <a:ext cx="7416824" cy="7924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 smtClean="0">
                <a:solidFill>
                  <a:srgbClr val="000099"/>
                </a:solidFill>
                <a:cs typeface="Times New Roman" pitchFamily="18" charset="0"/>
              </a:rPr>
              <a:t>Структура налоговых и неналоговых доходов</a:t>
            </a:r>
            <a:br>
              <a:rPr lang="ru-RU" altLang="ru-RU" sz="2000" b="1" dirty="0" smtClean="0">
                <a:solidFill>
                  <a:srgbClr val="000099"/>
                </a:solidFill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000099"/>
                </a:solidFill>
                <a:cs typeface="Times New Roman" pitchFamily="18" charset="0"/>
              </a:rPr>
              <a:t>    бюджета Красносулинского района на 2019 год</a:t>
            </a:r>
            <a:endParaRPr lang="ru-RU" altLang="ru-RU" sz="2000" b="1" dirty="0" smtClean="0">
              <a:solidFill>
                <a:srgbClr val="000099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7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8326133"/>
              </p:ext>
            </p:extLst>
          </p:nvPr>
        </p:nvGraphicFramePr>
        <p:xfrm>
          <a:off x="64183" y="1619793"/>
          <a:ext cx="8912391" cy="5100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11517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09981" y="0"/>
            <a:ext cx="393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7907" y="943583"/>
            <a:ext cx="5914417" cy="65175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БЮДЖЕТА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721794"/>
            <a:ext cx="6031150" cy="768486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СОБСТВЕННЫЕ ДОХОДЫ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983" y="1741252"/>
            <a:ext cx="2714017" cy="135214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ОТ ДРУГИХ БЮДЖЕТОВ БЮДЖЕТНОЙ СИСТЕМЫ РФ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2616741"/>
            <a:ext cx="3161489" cy="42801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Налоговые доходы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63047" y="2636195"/>
            <a:ext cx="2577829" cy="437745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Неналоговые доходы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9438" y="3229582"/>
            <a:ext cx="2519464" cy="3385227"/>
          </a:xfrm>
          <a:prstGeom prst="roundRect">
            <a:avLst/>
          </a:prstGeom>
          <a:solidFill>
            <a:srgbClr val="5C8E6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Субсидии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Субвенции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Иные межбюджетные трансферты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3171216"/>
            <a:ext cx="3161489" cy="3463047"/>
          </a:xfrm>
          <a:prstGeom prst="roundRect">
            <a:avLst/>
          </a:prstGeom>
          <a:solidFill>
            <a:srgbClr val="5C8E6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обязательные платежи юридических и физических лиц в бюджет: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налог на доходы физических лиц;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акцизы на бензин, дизельное топливо, масла моторные;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доход: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единый налог на вмененный доход;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единый сельскохозяйственный налог;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налог, взимаемый в связи с применением упрощенной системы налогообложения;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госпошлина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63047" y="3200401"/>
            <a:ext cx="2616741" cy="3414408"/>
          </a:xfrm>
          <a:prstGeom prst="roundRect">
            <a:avLst/>
          </a:prstGeom>
          <a:solidFill>
            <a:srgbClr val="5C8E6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муниципальной собственности;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плата за негативное воздействие на окружающую среду; 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продажи земельных участков;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штрафы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2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05767" y="714356"/>
            <a:ext cx="7416824" cy="7795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 smtClean="0">
                <a:solidFill>
                  <a:srgbClr val="000099"/>
                </a:solidFill>
                <a:cs typeface="Times New Roman" pitchFamily="18" charset="0"/>
              </a:rPr>
              <a:t>Структура налоговых и неналоговых доходов</a:t>
            </a:r>
            <a:br>
              <a:rPr lang="ru-RU" altLang="ru-RU" sz="2000" b="1" dirty="0" smtClean="0">
                <a:solidFill>
                  <a:srgbClr val="000099"/>
                </a:solidFill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000099"/>
                </a:solidFill>
                <a:cs typeface="Times New Roman" pitchFamily="18" charset="0"/>
              </a:rPr>
              <a:t>    бюджета Красносулинского района на 2020 год</a:t>
            </a:r>
            <a:endParaRPr lang="ru-RU" altLang="ru-RU" sz="2000" b="1" dirty="0" smtClean="0">
              <a:solidFill>
                <a:srgbClr val="000099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7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5997953"/>
              </p:ext>
            </p:extLst>
          </p:nvPr>
        </p:nvGraphicFramePr>
        <p:xfrm>
          <a:off x="64183" y="1619793"/>
          <a:ext cx="8912391" cy="5100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5096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9659754"/>
              </p:ext>
            </p:extLst>
          </p:nvPr>
        </p:nvGraphicFramePr>
        <p:xfrm>
          <a:off x="467591" y="1484416"/>
          <a:ext cx="8229600" cy="525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42209" y="584775"/>
            <a:ext cx="8229600" cy="922055"/>
          </a:xfrm>
          <a:solidFill>
            <a:schemeClr val="accent4">
              <a:lumMod val="40000"/>
              <a:lumOff val="60000"/>
            </a:schemeClr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1800" b="1" dirty="0" smtClean="0">
                <a:solidFill>
                  <a:schemeClr val="tx1"/>
                </a:solidFill>
                <a:cs typeface="Times New Roman" pitchFamily="18" charset="0"/>
              </a:rPr>
              <a:t>Структура налоговых доходов  </a:t>
            </a:r>
            <a:br>
              <a:rPr lang="ru-RU" altLang="ru-RU" sz="1800" b="1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altLang="ru-RU" sz="1800" b="1" dirty="0" smtClean="0">
                <a:solidFill>
                  <a:schemeClr val="tx1"/>
                </a:solidFill>
                <a:cs typeface="Times New Roman" pitchFamily="18" charset="0"/>
              </a:rPr>
              <a:t>    бюджета Красносулинского района на 2018 год и на плановый период 2019 и 2020 годов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97579" y="4013860"/>
            <a:ext cx="748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83,7%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15093" y="1710537"/>
            <a:ext cx="83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6,8%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6947" y="2136577"/>
            <a:ext cx="748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6,6%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1638" y="2531210"/>
            <a:ext cx="748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2,9%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3455718" y="3859481"/>
            <a:ext cx="190007" cy="154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930729" y="2018314"/>
            <a:ext cx="154383" cy="2721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271652" y="2290465"/>
            <a:ext cx="374073" cy="461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271652" y="2685098"/>
            <a:ext cx="457200" cy="1538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465123" y="3936670"/>
            <a:ext cx="783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83,6%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>
            <a:stCxn id="24" idx="0"/>
          </p:cNvCxnSpPr>
          <p:nvPr/>
        </p:nvCxnSpPr>
        <p:spPr>
          <a:xfrm flipV="1">
            <a:off x="4857009" y="3705101"/>
            <a:ext cx="498762" cy="2315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24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8045" y="3098979"/>
            <a:ext cx="2500101" cy="543248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«Гардиан стекло Ростов»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80951"/>
            <a:ext cx="6768752" cy="831826"/>
          </a:xfrm>
          <a:solidFill>
            <a:srgbClr val="16CBF6"/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Крупные налогоплательщики в бюджет Красносулинского района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Y:\2017 год\ГОСДОХОДЫ\Exchange\ОВЧАРЕНКО\Презентации\мешо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191" y="2402564"/>
            <a:ext cx="2376263" cy="22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067944" y="3418101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НАЛОГИ</a:t>
            </a:r>
            <a:endParaRPr lang="ru-RU" b="1" dirty="0"/>
          </a:p>
        </p:txBody>
      </p:sp>
      <p:sp>
        <p:nvSpPr>
          <p:cNvPr id="17" name="Стрелка влево 16"/>
          <p:cNvSpPr/>
          <p:nvPr/>
        </p:nvSpPr>
        <p:spPr>
          <a:xfrm>
            <a:off x="5687268" y="3320046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18772698">
            <a:off x="3151498" y="4879574"/>
            <a:ext cx="824776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8" name="Picture 4" descr="Y:\2017 год\ГОСДОХОДЫ\Exchange\ОВЧАРЕНКО\Презентации\нзнп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823460"/>
            <a:ext cx="2661632" cy="127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2308035">
            <a:off x="3277092" y="1891037"/>
            <a:ext cx="883915" cy="2406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9" name="Picture 5" descr="Y:\2017 год\ГОСДОХОДЫ\Exchange\ОВЧАРЕНКО\Презентации\гардиа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33" y="3689548"/>
            <a:ext cx="2520361" cy="119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3251570" y="3308462"/>
            <a:ext cx="432130" cy="2192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0" name="Picture 6" descr="Y:\2017 год\ГОСДОХОДЫ\Exchange\ОВЧАРЕНКО\Презентации\шахт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92453"/>
            <a:ext cx="2592288" cy="127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Y:\2017 год\ГОСДОХОДЫ\Exchange\ОВЧАРЕНКО\Презентации\имз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89548"/>
            <a:ext cx="2592287" cy="146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трелка вправо 19"/>
          <p:cNvSpPr/>
          <p:nvPr/>
        </p:nvSpPr>
        <p:spPr>
          <a:xfrm rot="13462881">
            <a:off x="5440590" y="4862637"/>
            <a:ext cx="855108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7898208">
            <a:off x="5376501" y="1886395"/>
            <a:ext cx="797364" cy="2121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2" name="Picture 8" descr="Y:\2017 год\ГОСДОХОДЫ\Exchange\ОВЧАРЕНКО\Презентации\донской камень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746" y="5497488"/>
            <a:ext cx="2306686" cy="132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Y:\2017 год\ГОСДОХОДЫ\Exchange\ОВЧАРЕНКО\Презентации\Технониколь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6" y="5436453"/>
            <a:ext cx="2290679" cy="134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Стрелка вниз 21"/>
          <p:cNvSpPr/>
          <p:nvPr/>
        </p:nvSpPr>
        <p:spPr>
          <a:xfrm rot="10800000">
            <a:off x="4612287" y="4751980"/>
            <a:ext cx="242313" cy="3673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4" name="Picture 10" descr="Y:\2017 год\ГОСДОХОДЫ\Exchange\ОВЧАРЕНКО\Презентации\p13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5385373"/>
            <a:ext cx="2376266" cy="139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" y="97071"/>
            <a:ext cx="1800415" cy="1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26696" y="3339168"/>
            <a:ext cx="2760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Исаевский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машиностроительный завод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58459" y="5000732"/>
            <a:ext cx="2201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ООО «Донской камень»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7093" y="5157192"/>
            <a:ext cx="1908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ООО Завод Техно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7302" y="4927747"/>
            <a:ext cx="2469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Шахта 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Шерловская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Наклонная»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1599" y="1454128"/>
            <a:ext cx="23265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Новошахтинский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нефтеперерабатывающий завод»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31870" y="1454128"/>
            <a:ext cx="2846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Шахта «Дальняя» ООО Донской  антрацит»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81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327" y="1149687"/>
            <a:ext cx="87648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effectLst>
                  <a:outerShdw sx="1000" sy="1000" algn="ctr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приоритеты и подходы к формированию расходов </a:t>
            </a:r>
          </a:p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sx="1000" sy="1000" algn="ctr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Красносулинского района </a:t>
            </a:r>
            <a:r>
              <a:rPr lang="ru-RU" sz="2400" b="1" dirty="0">
                <a:solidFill>
                  <a:srgbClr val="000099"/>
                </a:solidFill>
                <a:effectLst>
                  <a:outerShdw sx="1000" sy="1000" algn="ctr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2018-2020 годы</a:t>
            </a:r>
            <a:endParaRPr lang="ru-RU" sz="2400" b="1" dirty="0">
              <a:solidFill>
                <a:srgbClr val="000099"/>
              </a:solidFill>
              <a:effectLst>
                <a:outerShdw sx="1000" sy="1000" algn="ctr" rotWithShape="0">
                  <a:srgbClr val="000000">
                    <a:alpha val="55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328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/>
        </p:nvSpPr>
        <p:spPr>
          <a:xfrm>
            <a:off x="507381" y="1961132"/>
            <a:ext cx="8151538" cy="382823"/>
          </a:xfrm>
          <a:prstGeom prst="snipRoundRect">
            <a:avLst/>
          </a:prstGeom>
          <a:solidFill>
            <a:srgbClr val="92D050"/>
          </a:solidFill>
          <a:ln>
            <a:solidFill>
              <a:srgbClr val="345E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Приоритизация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расходов инвестиционного характера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507378" y="2451226"/>
            <a:ext cx="8151541" cy="1449659"/>
          </a:xfrm>
          <a:prstGeom prst="snip1Rect">
            <a:avLst/>
          </a:prstGeom>
          <a:solidFill>
            <a:srgbClr val="92D050"/>
          </a:solidFill>
          <a:ln>
            <a:solidFill>
              <a:srgbClr val="345E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расходов на уплату налога на имущество организаций в отношении        движимого имущества в связи с вступлением в силу с 1 января 2018 года изменений, внесенных в налоговое законодательство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одним вырезанным углом 6"/>
          <p:cNvSpPr/>
          <p:nvPr/>
        </p:nvSpPr>
        <p:spPr>
          <a:xfrm>
            <a:off x="507377" y="3992450"/>
            <a:ext cx="8151541" cy="1616927"/>
          </a:xfrm>
          <a:prstGeom prst="snip1Rect">
            <a:avLst/>
          </a:prstGeom>
          <a:solidFill>
            <a:srgbClr val="92D050"/>
          </a:solidFill>
          <a:ln>
            <a:solidFill>
              <a:srgbClr val="345E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Дополнительные средства для повышения зарплаты отдельных категорий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работников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социальной сферы, установленных в программных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указах Президента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– в полном объеме в составе расходов ГРБС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одним вырезанным углом 7"/>
          <p:cNvSpPr/>
          <p:nvPr/>
        </p:nvSpPr>
        <p:spPr>
          <a:xfrm>
            <a:off x="507379" y="5718220"/>
            <a:ext cx="8151541" cy="978794"/>
          </a:xfrm>
          <a:prstGeom prst="snip1Rect">
            <a:avLst/>
          </a:prstGeom>
          <a:solidFill>
            <a:srgbClr val="92D050"/>
          </a:solidFill>
          <a:ln>
            <a:solidFill>
              <a:srgbClr val="345E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Изменение периода роста тарифов страховых взносов – увеличены расходы в 2020 году на 4,0 процента и уменьшены в 2019 году на 4,0 процента</a:t>
            </a:r>
          </a:p>
        </p:txBody>
      </p:sp>
      <p:sp>
        <p:nvSpPr>
          <p:cNvPr id="9" name="Подзаголовок 9"/>
          <p:cNvSpPr txBox="1">
            <a:spLocks/>
          </p:cNvSpPr>
          <p:nvPr/>
        </p:nvSpPr>
        <p:spPr>
          <a:xfrm>
            <a:off x="5653825" y="594567"/>
            <a:ext cx="2758614" cy="648071"/>
          </a:xfrm>
          <a:prstGeom prst="rect">
            <a:avLst/>
          </a:prstGeom>
          <a:solidFill>
            <a:srgbClr val="00B0F0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 prst="relaxedIns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РАСХОДЫ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60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120462"/>
            <a:ext cx="8229600" cy="70833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811534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района, тыс.рублей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7" name="Objec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4951513"/>
              </p:ext>
            </p:extLst>
          </p:nvPr>
        </p:nvGraphicFramePr>
        <p:xfrm>
          <a:off x="422897" y="1555012"/>
          <a:ext cx="8504267" cy="5077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529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5148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76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0370" y="495341"/>
            <a:ext cx="6295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бюджета Красносулинского района в 2018 году по разделам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002" y="1229151"/>
            <a:ext cx="2592288" cy="52301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0" name="Прямоугольник 9"/>
          <p:cNvSpPr/>
          <p:nvPr/>
        </p:nvSpPr>
        <p:spPr>
          <a:xfrm>
            <a:off x="2687290" y="1247674"/>
            <a:ext cx="3173360" cy="2112101"/>
          </a:xfrm>
          <a:prstGeom prst="rect">
            <a:avLst/>
          </a:prstGeom>
          <a:solidFill>
            <a:srgbClr val="ECD0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sp>
        <p:nvSpPr>
          <p:cNvPr id="13" name="Прямоугольник 12"/>
          <p:cNvSpPr/>
          <p:nvPr/>
        </p:nvSpPr>
        <p:spPr>
          <a:xfrm>
            <a:off x="5872740" y="3453773"/>
            <a:ext cx="3119221" cy="106068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Прямоугольник 15"/>
          <p:cNvSpPr/>
          <p:nvPr/>
        </p:nvSpPr>
        <p:spPr>
          <a:xfrm>
            <a:off x="2681530" y="5525037"/>
            <a:ext cx="3179120" cy="934236"/>
          </a:xfrm>
          <a:prstGeom prst="rect">
            <a:avLst/>
          </a:prstGeom>
          <a:solidFill>
            <a:srgbClr val="CC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5858523" y="1251721"/>
            <a:ext cx="3119221" cy="1052003"/>
          </a:xfrm>
          <a:prstGeom prst="rect">
            <a:avLst/>
          </a:prstGeom>
          <a:solidFill>
            <a:srgbClr val="FF7C8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Прямоугольник 24"/>
          <p:cNvSpPr/>
          <p:nvPr/>
        </p:nvSpPr>
        <p:spPr>
          <a:xfrm>
            <a:off x="2681530" y="3372810"/>
            <a:ext cx="3179120" cy="1141649"/>
          </a:xfrm>
          <a:prstGeom prst="rect">
            <a:avLst/>
          </a:prstGeom>
          <a:solidFill>
            <a:srgbClr val="99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Прямоугольник 27"/>
          <p:cNvSpPr/>
          <p:nvPr/>
        </p:nvSpPr>
        <p:spPr>
          <a:xfrm>
            <a:off x="5872740" y="2329501"/>
            <a:ext cx="3105004" cy="1124272"/>
          </a:xfrm>
          <a:prstGeom prst="rect">
            <a:avLst/>
          </a:prstGeom>
          <a:solidFill>
            <a:srgbClr val="FEFE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Прямоугольник 33"/>
          <p:cNvSpPr/>
          <p:nvPr/>
        </p:nvSpPr>
        <p:spPr>
          <a:xfrm>
            <a:off x="5860650" y="5525038"/>
            <a:ext cx="3117094" cy="961350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415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670" y="3208710"/>
            <a:ext cx="2266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Образование – 959278,3 тыс. рублей (41,8%)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752927" y="2006335"/>
            <a:ext cx="3134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Социальная политика -587891,3 тыс. рублей (25,6%)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064313" y="3569750"/>
            <a:ext cx="2649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Национальная безопасность -13490,0 тыс. рублей (0,6 %)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833350" y="5525037"/>
            <a:ext cx="2973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Общегосударственные вопросы -92214,2 тыс. рублей (4,0%)</a:t>
            </a:r>
            <a:endParaRPr lang="ru-RU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5931288" y="1454556"/>
            <a:ext cx="2973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Культура, кинематография – 66269,0 тыс. рублей(2,9%) </a:t>
            </a:r>
            <a:endParaRPr lang="ru-RU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687290" y="4514458"/>
            <a:ext cx="3185450" cy="1010579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Национальная экономика 190794,2 тыс. рублей (8,3%)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1530" y="3359775"/>
            <a:ext cx="3125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Жилищно-коммунальное хозяйство -350382,5 тыс. рублей (15,3%)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872740" y="2562379"/>
            <a:ext cx="3046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Здравоохранение-26259,1 тыс. рублей (1,1%)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39047" y="5525037"/>
            <a:ext cx="2374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Средства массовой информации -3048,7 тыс. рублей (0,1%)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887684" y="4514458"/>
            <a:ext cx="3105004" cy="9993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extBox 5"/>
          <p:cNvSpPr txBox="1"/>
          <p:nvPr/>
        </p:nvSpPr>
        <p:spPr>
          <a:xfrm>
            <a:off x="5944833" y="4702186"/>
            <a:ext cx="3163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Межбюджетные трансферты </a:t>
            </a:r>
          </a:p>
          <a:p>
            <a:r>
              <a:rPr lang="ru-RU" b="1" dirty="0" smtClean="0"/>
              <a:t>– 6995,2 тыс. рублей (0,3%)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2932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0370" y="495341"/>
            <a:ext cx="6295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бюджета Красносулинского района в 2019 году по разделам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745" y="1196751"/>
            <a:ext cx="2592288" cy="51845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0" name="Прямоугольник 9"/>
          <p:cNvSpPr/>
          <p:nvPr/>
        </p:nvSpPr>
        <p:spPr>
          <a:xfrm>
            <a:off x="2997033" y="1203227"/>
            <a:ext cx="3173360" cy="2005483"/>
          </a:xfrm>
          <a:prstGeom prst="rect">
            <a:avLst/>
          </a:prstGeom>
          <a:solidFill>
            <a:srgbClr val="ECD0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sp>
        <p:nvSpPr>
          <p:cNvPr id="13" name="Прямоугольник 12"/>
          <p:cNvSpPr/>
          <p:nvPr/>
        </p:nvSpPr>
        <p:spPr>
          <a:xfrm>
            <a:off x="6157239" y="3338693"/>
            <a:ext cx="2767046" cy="102877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Прямоугольник 15"/>
          <p:cNvSpPr/>
          <p:nvPr/>
        </p:nvSpPr>
        <p:spPr>
          <a:xfrm>
            <a:off x="2984055" y="4433940"/>
            <a:ext cx="3173184" cy="1119697"/>
          </a:xfrm>
          <a:prstGeom prst="rect">
            <a:avLst/>
          </a:prstGeom>
          <a:solidFill>
            <a:srgbClr val="CC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6170392" y="1212337"/>
            <a:ext cx="2740740" cy="1052003"/>
          </a:xfrm>
          <a:prstGeom prst="rect">
            <a:avLst/>
          </a:prstGeom>
          <a:solidFill>
            <a:srgbClr val="FF7C8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Прямоугольник 24"/>
          <p:cNvSpPr/>
          <p:nvPr/>
        </p:nvSpPr>
        <p:spPr>
          <a:xfrm>
            <a:off x="2997238" y="3257160"/>
            <a:ext cx="3186308" cy="1141649"/>
          </a:xfrm>
          <a:prstGeom prst="rect">
            <a:avLst/>
          </a:prstGeom>
          <a:solidFill>
            <a:srgbClr val="99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Прямоугольник 27"/>
          <p:cNvSpPr/>
          <p:nvPr/>
        </p:nvSpPr>
        <p:spPr>
          <a:xfrm>
            <a:off x="6170394" y="2264340"/>
            <a:ext cx="2753892" cy="1064749"/>
          </a:xfrm>
          <a:prstGeom prst="rect">
            <a:avLst/>
          </a:prstGeom>
          <a:solidFill>
            <a:srgbClr val="FEFE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Прямоугольник 33"/>
          <p:cNvSpPr/>
          <p:nvPr/>
        </p:nvSpPr>
        <p:spPr>
          <a:xfrm>
            <a:off x="6170392" y="4405491"/>
            <a:ext cx="2774149" cy="999372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7127" y="3208710"/>
            <a:ext cx="1803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Образование – 834308,4 тыс. рублей (43,3%)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3429583" y="1759480"/>
            <a:ext cx="2308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Социальная политика -576830,9 тыс. рублей  (29,9%)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156177" y="3347209"/>
            <a:ext cx="2557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Национальная безопасность – 13386,8 тыс. рублей (0,7 %)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179975" y="4532123"/>
            <a:ext cx="2557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Общегосударственные вопросы -86 907,7 тыс. рублей (4,5%)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56177" y="1215044"/>
            <a:ext cx="2846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Культура, кинематография – 67594,4 тыс. рублей (3,5%) </a:t>
            </a:r>
            <a:endParaRPr lang="ru-RU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984055" y="5553637"/>
            <a:ext cx="3172120" cy="867517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Национальная экономика -69305,0 тыс. рублей (3,6%)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97033" y="3347209"/>
            <a:ext cx="3125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Жилищно-коммунальное хозяйство -254349,2 тыс. рублей (13,2%)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70393" y="2264340"/>
            <a:ext cx="2832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Здравоохранение – 21374,4 тыс. рублей (1,1%)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22342" y="4443512"/>
            <a:ext cx="2374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Средства массовой информации -3059,3 тыс. рублей (0,2%)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70391" y="5455453"/>
            <a:ext cx="2774149" cy="9993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extBox 5"/>
          <p:cNvSpPr txBox="1"/>
          <p:nvPr/>
        </p:nvSpPr>
        <p:spPr>
          <a:xfrm>
            <a:off x="6183546" y="5455453"/>
            <a:ext cx="2819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Обслуживание муниципального долга – 1460,9 тыс. рублей(0,08%)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462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0370" y="495341"/>
            <a:ext cx="6295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бюджета Красносулинского района в 2020 году по разделам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745" y="1196751"/>
            <a:ext cx="2592288" cy="51845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0" name="Прямоугольник 9"/>
          <p:cNvSpPr/>
          <p:nvPr/>
        </p:nvSpPr>
        <p:spPr>
          <a:xfrm>
            <a:off x="2997033" y="1203227"/>
            <a:ext cx="3173360" cy="2005483"/>
          </a:xfrm>
          <a:prstGeom prst="rect">
            <a:avLst/>
          </a:prstGeom>
          <a:solidFill>
            <a:srgbClr val="ECD0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sp>
        <p:nvSpPr>
          <p:cNvPr id="13" name="Прямоугольник 12"/>
          <p:cNvSpPr/>
          <p:nvPr/>
        </p:nvSpPr>
        <p:spPr>
          <a:xfrm>
            <a:off x="6168268" y="3523344"/>
            <a:ext cx="2745721" cy="106710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Прямоугольник 15"/>
          <p:cNvSpPr/>
          <p:nvPr/>
        </p:nvSpPr>
        <p:spPr>
          <a:xfrm>
            <a:off x="3023338" y="4405871"/>
            <a:ext cx="3147053" cy="1184460"/>
          </a:xfrm>
          <a:prstGeom prst="rect">
            <a:avLst/>
          </a:prstGeom>
          <a:solidFill>
            <a:srgbClr val="CC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6175373" y="1210363"/>
            <a:ext cx="2740740" cy="1052003"/>
          </a:xfrm>
          <a:prstGeom prst="rect">
            <a:avLst/>
          </a:prstGeom>
          <a:solidFill>
            <a:srgbClr val="FF7C8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Прямоугольник 24"/>
          <p:cNvSpPr/>
          <p:nvPr/>
        </p:nvSpPr>
        <p:spPr>
          <a:xfrm>
            <a:off x="6175373" y="2285779"/>
            <a:ext cx="2721542" cy="1195365"/>
          </a:xfrm>
          <a:prstGeom prst="rect">
            <a:avLst/>
          </a:prstGeom>
          <a:solidFill>
            <a:srgbClr val="99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Прямоугольник 27"/>
          <p:cNvSpPr/>
          <p:nvPr/>
        </p:nvSpPr>
        <p:spPr>
          <a:xfrm>
            <a:off x="2997473" y="5525037"/>
            <a:ext cx="3172917" cy="856290"/>
          </a:xfrm>
          <a:prstGeom prst="rect">
            <a:avLst/>
          </a:prstGeom>
          <a:solidFill>
            <a:srgbClr val="FEFE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Прямоугольник 33"/>
          <p:cNvSpPr/>
          <p:nvPr/>
        </p:nvSpPr>
        <p:spPr>
          <a:xfrm>
            <a:off x="6149070" y="5590331"/>
            <a:ext cx="2774148" cy="858036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7127" y="3208710"/>
            <a:ext cx="1803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Образование – 879532,8 тыс. рублей (46,2%)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3009328" y="2538711"/>
            <a:ext cx="3113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Социальная политика -598231,2 тыс. рублей (31,4%)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203944" y="3595231"/>
            <a:ext cx="2649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Национальная безопасность -13699,9 </a:t>
            </a:r>
            <a:r>
              <a:rPr lang="ru-RU" b="1" dirty="0" err="1" smtClean="0"/>
              <a:t>тыс.рублей</a:t>
            </a:r>
            <a:r>
              <a:rPr lang="ru-RU" b="1" dirty="0" smtClean="0"/>
              <a:t> (0,7) 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326518" y="4590449"/>
            <a:ext cx="2557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Общегосударственные вопросы -88110,5 </a:t>
            </a:r>
            <a:r>
              <a:rPr lang="ru-RU" b="1" dirty="0" err="1" smtClean="0"/>
              <a:t>тыс.рублей</a:t>
            </a:r>
            <a:r>
              <a:rPr lang="ru-RU" b="1" dirty="0" smtClean="0"/>
              <a:t> (4,6%)</a:t>
            </a:r>
            <a:endParaRPr lang="ru-RU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6194571" y="1203227"/>
            <a:ext cx="2702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Культура, кинематография-75175,3 </a:t>
            </a:r>
            <a:r>
              <a:rPr lang="ru-RU" b="1" dirty="0" err="1" smtClean="0"/>
              <a:t>тыс.рублей</a:t>
            </a:r>
            <a:r>
              <a:rPr lang="ru-RU" b="1" dirty="0" smtClean="0"/>
              <a:t> (4,0% )</a:t>
            </a:r>
            <a:endParaRPr lang="ru-RU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016333" y="3216569"/>
            <a:ext cx="3151935" cy="113974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Национальная экономика -136115,1 </a:t>
            </a:r>
            <a:r>
              <a:rPr lang="ru-RU" b="1" dirty="0" err="1" smtClean="0">
                <a:solidFill>
                  <a:schemeClr val="tx1"/>
                </a:solidFill>
              </a:rPr>
              <a:t>тыс.рублей</a:t>
            </a:r>
            <a:r>
              <a:rPr lang="ru-RU" b="1" dirty="0" smtClean="0">
                <a:solidFill>
                  <a:schemeClr val="tx1"/>
                </a:solidFill>
              </a:rPr>
              <a:t> (7,2%)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75373" y="2280815"/>
            <a:ext cx="2733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Жилищно-коммунальное хозяйство – 28301,9 </a:t>
            </a:r>
            <a:r>
              <a:rPr lang="ru-RU" b="1" dirty="0" err="1" smtClean="0"/>
              <a:t>тыс.рублей</a:t>
            </a:r>
            <a:r>
              <a:rPr lang="ru-RU" b="1" dirty="0" smtClean="0"/>
              <a:t> (1,5%)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09328" y="5662663"/>
            <a:ext cx="309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Здравоохранение – 75847,2 </a:t>
            </a:r>
            <a:r>
              <a:rPr lang="ru-RU" b="1" dirty="0" err="1" smtClean="0"/>
              <a:t>тыс.рублей</a:t>
            </a:r>
            <a:r>
              <a:rPr lang="ru-RU" b="1" dirty="0" smtClean="0"/>
              <a:t> (4,0%)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39047" y="5525037"/>
            <a:ext cx="2374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Средства массовой информации -3144 </a:t>
            </a:r>
            <a:r>
              <a:rPr lang="ru-RU" b="1" dirty="0" err="1" smtClean="0"/>
              <a:t>тыс.рублей</a:t>
            </a:r>
            <a:r>
              <a:rPr lang="ru-RU" b="1" dirty="0" smtClean="0"/>
              <a:t> (0,2%)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49069" y="4590959"/>
            <a:ext cx="2774149" cy="9993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6170393" y="4642629"/>
            <a:ext cx="2819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Обслуживание муниципального долга – 3985,0 тыс. рублей(0,2%)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462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osreg.ru/upload/iblock/e25/sov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2102"/>
            <a:ext cx="5138063" cy="385010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v.ivgoradm.ru/attaches/DSCF42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422" y="1199408"/>
            <a:ext cx="5684323" cy="426324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3328"/>
            <a:ext cx="2157573" cy="123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8785" y="842795"/>
            <a:ext cx="789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Инвестиционная составляющая бюджета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570016" y="1366015"/>
            <a:ext cx="3263845" cy="2695346"/>
          </a:xfrm>
          <a:prstGeom prst="pent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1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авильный пятиугольник 5"/>
          <p:cNvSpPr/>
          <p:nvPr/>
        </p:nvSpPr>
        <p:spPr>
          <a:xfrm>
            <a:off x="5712031" y="1366015"/>
            <a:ext cx="3431969" cy="2778473"/>
          </a:xfrm>
          <a:prstGeom prst="pent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1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ильный пятиугольник 6"/>
          <p:cNvSpPr/>
          <p:nvPr/>
        </p:nvSpPr>
        <p:spPr>
          <a:xfrm>
            <a:off x="2933205" y="3657600"/>
            <a:ext cx="3764478" cy="2850077"/>
          </a:xfrm>
          <a:prstGeom prst="pent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1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78786" y="1984161"/>
            <a:ext cx="2095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2018 год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427 404,2 тыс. рублей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44392" y="2062753"/>
            <a:ext cx="2167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229 475,3 тыс. рублей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46663" y="4373847"/>
            <a:ext cx="21138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2020 год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54 436,3 тыс. рублей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0224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3850" y="510341"/>
            <a:ext cx="88201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образование </a:t>
            </a:r>
            <a:endParaRPr lang="ru-RU" sz="2800" dirty="0">
              <a:solidFill>
                <a:srgbClr val="1F28E5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668591"/>
              </p:ext>
            </p:extLst>
          </p:nvPr>
        </p:nvGraphicFramePr>
        <p:xfrm>
          <a:off x="276247" y="904555"/>
          <a:ext cx="8597903" cy="5008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4575199" y="4998508"/>
            <a:ext cx="4214842" cy="16473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Объем расходов на образование составят: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dirty="0" smtClean="0">
                <a:solidFill>
                  <a:schemeClr val="tx1"/>
                </a:solidFill>
              </a:rPr>
              <a:t>2018 </a:t>
            </a:r>
            <a:r>
              <a:rPr lang="ru-RU" dirty="0">
                <a:solidFill>
                  <a:schemeClr val="tx1"/>
                </a:solidFill>
              </a:rPr>
              <a:t>году – </a:t>
            </a:r>
            <a:r>
              <a:rPr lang="ru-RU" dirty="0" smtClean="0">
                <a:solidFill>
                  <a:schemeClr val="tx1"/>
                </a:solidFill>
              </a:rPr>
              <a:t>959278,3 </a:t>
            </a:r>
            <a:r>
              <a:rPr lang="ru-RU" dirty="0">
                <a:solidFill>
                  <a:schemeClr val="tx1"/>
                </a:solidFill>
              </a:rPr>
              <a:t>тыс.рублей;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dirty="0" smtClean="0">
                <a:solidFill>
                  <a:schemeClr val="tx1"/>
                </a:solidFill>
              </a:rPr>
              <a:t>2019 </a:t>
            </a:r>
            <a:r>
              <a:rPr lang="ru-RU" dirty="0">
                <a:solidFill>
                  <a:schemeClr val="tx1"/>
                </a:solidFill>
              </a:rPr>
              <a:t>году – </a:t>
            </a:r>
            <a:r>
              <a:rPr lang="ru-RU" dirty="0" smtClean="0">
                <a:solidFill>
                  <a:schemeClr val="tx1"/>
                </a:solidFill>
              </a:rPr>
              <a:t>834308,4 </a:t>
            </a:r>
            <a:r>
              <a:rPr lang="ru-RU" dirty="0">
                <a:solidFill>
                  <a:schemeClr val="tx1"/>
                </a:solidFill>
              </a:rPr>
              <a:t>тыс. рублей;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dirty="0" smtClean="0">
                <a:solidFill>
                  <a:schemeClr val="tx1"/>
                </a:solidFill>
              </a:rPr>
              <a:t>2020 </a:t>
            </a:r>
            <a:r>
              <a:rPr lang="ru-RU" dirty="0">
                <a:solidFill>
                  <a:schemeClr val="tx1"/>
                </a:solidFill>
              </a:rPr>
              <a:t>году – </a:t>
            </a:r>
            <a:r>
              <a:rPr lang="ru-RU" dirty="0" smtClean="0">
                <a:solidFill>
                  <a:schemeClr val="tx1"/>
                </a:solidFill>
              </a:rPr>
              <a:t>879532,8 </a:t>
            </a:r>
            <a:r>
              <a:rPr lang="ru-RU" dirty="0">
                <a:solidFill>
                  <a:schemeClr val="tx1"/>
                </a:solidFill>
              </a:rPr>
              <a:t>тыс. рублей.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sulin-vdpo.ru/wp-content/uploads/2014/10/IMG_87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55" y="5284422"/>
            <a:ext cx="2586049" cy="157357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113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68885" y="0"/>
            <a:ext cx="3975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562" y="1984443"/>
            <a:ext cx="8326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Расходное обязательство – обязанность выплатить денежные средства из бюджета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04672" y="2684834"/>
            <a:ext cx="7324928" cy="505838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Публичные обязательства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92221" y="3433864"/>
            <a:ext cx="6731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Объем обязательств перед гражданами, права граждан на получение социальных выплат – пособий, компенсаций.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33856" y="4270443"/>
            <a:ext cx="7305472" cy="573931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Гражданско-правовые обязательства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08953" y="5077838"/>
            <a:ext cx="6848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Муниципальный контракт , договор, трудовое соглашение, соглашение о предоставлении субсидий и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299" y="1284051"/>
            <a:ext cx="7996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(по типу)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13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2" name="Picture 10" descr="http://www.footballufo.ru/image.2007/nika.19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11513"/>
            <a:ext cx="3746512" cy="260933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 descr="http://distant.vseobych.com/pluginfile.php/6293/course/overviewfiles/depositphotos_2204587_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064" y="4311513"/>
            <a:ext cx="3821936" cy="254648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http://sadsha.ru/content/posts/2016-08/obschestvo-1_vmesto-bolnicy-v-sochi-postroyat-shkolu_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9688"/>
            <a:ext cx="3293096" cy="204903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https://susanin.news/upload/iblock/f74/f74a480ca4c4832092df45b0914435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766" y="1749688"/>
            <a:ext cx="3248234" cy="216548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абличка 5"/>
          <p:cNvSpPr/>
          <p:nvPr/>
        </p:nvSpPr>
        <p:spPr>
          <a:xfrm>
            <a:off x="1275008" y="714356"/>
            <a:ext cx="6954592" cy="1000132"/>
          </a:xfrm>
          <a:prstGeom prst="plaque">
            <a:avLst/>
          </a:prstGeom>
          <a:gradFill flip="none" rotWithShape="1">
            <a:gsLst>
              <a:gs pos="0">
                <a:srgbClr val="FF3300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Муниципальные бюджетные образовательные учреждения Красносулинского района:</a:t>
            </a:r>
            <a:endParaRPr lang="ru-RU" sz="2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Табличка 1"/>
          <p:cNvSpPr/>
          <p:nvPr/>
        </p:nvSpPr>
        <p:spPr>
          <a:xfrm>
            <a:off x="3128957" y="1893194"/>
            <a:ext cx="3155932" cy="1082628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Общеобразовательные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-37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абличка 2"/>
          <p:cNvSpPr/>
          <p:nvPr/>
        </p:nvSpPr>
        <p:spPr>
          <a:xfrm>
            <a:off x="3128957" y="3103808"/>
            <a:ext cx="3284721" cy="1068947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Дошкольные образовательные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-28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абличка 3"/>
          <p:cNvSpPr/>
          <p:nvPr/>
        </p:nvSpPr>
        <p:spPr>
          <a:xfrm>
            <a:off x="3128957" y="4311513"/>
            <a:ext cx="3284721" cy="1239281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Учреждения дополнительного образования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- 8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абличка 4"/>
          <p:cNvSpPr/>
          <p:nvPr/>
        </p:nvSpPr>
        <p:spPr>
          <a:xfrm>
            <a:off x="3128957" y="5824469"/>
            <a:ext cx="3439268" cy="859665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Прочие учреждения -4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864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dsmr.ru/images/Prochee/deti-v-shkol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21460" y="4786746"/>
            <a:ext cx="2718180" cy="207125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http://babyzzz.ru/wp-content/uploads/2016/06/2703-3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2745"/>
            <a:ext cx="3432618" cy="228093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775574748"/>
              </p:ext>
            </p:extLst>
          </p:nvPr>
        </p:nvGraphicFramePr>
        <p:xfrm>
          <a:off x="2299063" y="925450"/>
          <a:ext cx="6400799" cy="4449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2413" y="5199141"/>
            <a:ext cx="468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E15F3B"/>
                </a:solidFill>
              </a:rPr>
              <a:t>Дошкольные образовательные организации</a:t>
            </a:r>
            <a:endParaRPr lang="ru-RU" b="1" dirty="0">
              <a:solidFill>
                <a:srgbClr val="E15F3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8785" y="5992193"/>
            <a:ext cx="388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Общеобразовательные организации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0102" y="5287776"/>
            <a:ext cx="251510" cy="174939"/>
          </a:xfrm>
          <a:prstGeom prst="rect">
            <a:avLst/>
          </a:prstGeom>
          <a:solidFill>
            <a:srgbClr val="FF89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0102" y="6066456"/>
            <a:ext cx="251552" cy="159252"/>
          </a:xfrm>
          <a:prstGeom prst="rect">
            <a:avLst/>
          </a:prstGeom>
          <a:solidFill>
            <a:srgbClr val="79A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7198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shuglerod.narod.ru/IMG/scoo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232" y="1535924"/>
            <a:ext cx="2725318" cy="204398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 descr="http://www.malatyaguncel.com/d/other/2017/10/06/gebze-belediye-baskani-adnan-koskerin-talimatlari-dogrultusunda-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540" y="4600055"/>
            <a:ext cx="2752194" cy="20374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http://school8-bataysk.ru/assets/images/IMG_04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540" y="2007846"/>
            <a:ext cx="2620725" cy="17471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http://vologda-portal.ru/upload/iblock/c49/dop_ob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512" y="4819184"/>
            <a:ext cx="2595271" cy="194645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http://www.rcmm.ru/uploads/posts/2016-12/1481711855_3da6e069426d4ebdb3c992c84a2d905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" y="1974100"/>
            <a:ext cx="2720603" cy="181464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8785" y="694823"/>
            <a:ext cx="788021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50800"/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Финансовая помощь из областного бюджета в сфере образования 2018 год</a:t>
            </a:r>
            <a:endParaRPr lang="ru-RU" sz="2600" b="1" cap="none" spc="0" dirty="0">
              <a:ln w="50800"/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43670" y="1557786"/>
            <a:ext cx="2500330" cy="1000132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Реализация проекта «Всеобуч по плаванию»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766,7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-2" y="3680052"/>
            <a:ext cx="2990849" cy="117901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Строительство детского  сада на 220 мест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100 000,0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60431" y="3470253"/>
            <a:ext cx="2214578" cy="1428760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Организация отдыха детей в каникулярное время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3735,2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C:\Documents and Settings\Bud6\Рабочий стол\БЮДЖЕТ для граждан 2018\prev800_78acc9f3a5a12b7efa0d7cdc6d0e200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68726" y="3926209"/>
            <a:ext cx="273843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3768726" y="3263009"/>
            <a:ext cx="2500330" cy="1000132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Реализация программы «доступная среда»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3866,3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96834" y="5243911"/>
            <a:ext cx="3580327" cy="16034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повышения заработной платы педагогическим работникам учреждений дополнительного образования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детей 3158,9 тыс. 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28042" y="1535924"/>
            <a:ext cx="2990849" cy="117901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Разработка ПСД на капитальный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Углеродовской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 3596,7 тыс. 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704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shahteparh.ru/upload/iblock/3c8/3c8c9ac2501727761fda5a37eaa6f4b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977" y="4830997"/>
            <a:ext cx="2640170" cy="198012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74955" y="490189"/>
            <a:ext cx="60848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2EA46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культуру </a:t>
            </a:r>
            <a:endParaRPr lang="ru-RU" sz="3200" dirty="0">
              <a:solidFill>
                <a:srgbClr val="2EA46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Прямоугольник 1"/>
          <p:cNvGrpSpPr>
            <a:grpSpLocks/>
          </p:cNvGrpSpPr>
          <p:nvPr/>
        </p:nvGrpSpPr>
        <p:grpSpPr bwMode="auto">
          <a:xfrm>
            <a:off x="4337780" y="4146232"/>
            <a:ext cx="4500436" cy="2376487"/>
            <a:chOff x="1123" y="319"/>
            <a:chExt cx="3650" cy="837"/>
          </a:xfrm>
        </p:grpSpPr>
        <p:pic>
          <p:nvPicPr>
            <p:cNvPr id="15368" name="Прямоугольник 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98" y="319"/>
              <a:ext cx="3475" cy="83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5369" name="Text Box 6"/>
            <p:cNvSpPr txBox="1">
              <a:spLocks noChangeArrowheads="1"/>
            </p:cNvSpPr>
            <p:nvPr/>
          </p:nvSpPr>
          <p:spPr bwMode="auto">
            <a:xfrm>
              <a:off x="1123" y="342"/>
              <a:ext cx="3402" cy="757"/>
            </a:xfrm>
            <a:prstGeom prst="rect">
              <a:avLst/>
            </a:prstGeom>
            <a:solidFill>
              <a:srgbClr val="CCFFC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i="1" dirty="0"/>
                <a:t>Объем расходов на культуру составят:</a:t>
              </a:r>
            </a:p>
            <a:p>
              <a:pPr algn="ctr"/>
              <a:r>
                <a:rPr lang="ru-RU" i="1" dirty="0"/>
                <a:t>в </a:t>
              </a:r>
              <a:r>
                <a:rPr lang="ru-RU" i="1" dirty="0" smtClean="0"/>
                <a:t>2018году </a:t>
              </a:r>
              <a:r>
                <a:rPr lang="ru-RU" i="1" dirty="0"/>
                <a:t>– </a:t>
              </a:r>
              <a:r>
                <a:rPr lang="ru-RU" i="1" dirty="0" smtClean="0"/>
                <a:t>66269,0 </a:t>
              </a:r>
              <a:r>
                <a:rPr lang="ru-RU" i="1" dirty="0"/>
                <a:t>тыс.рублей;</a:t>
              </a:r>
            </a:p>
            <a:p>
              <a:pPr algn="ctr"/>
              <a:r>
                <a:rPr lang="ru-RU" i="1" dirty="0"/>
                <a:t>в </a:t>
              </a:r>
              <a:r>
                <a:rPr lang="ru-RU" i="1" dirty="0" smtClean="0"/>
                <a:t>2019 </a:t>
              </a:r>
              <a:r>
                <a:rPr lang="ru-RU" i="1" dirty="0"/>
                <a:t>году – </a:t>
              </a:r>
              <a:r>
                <a:rPr lang="ru-RU" i="1" dirty="0" smtClean="0"/>
                <a:t>67594,4 </a:t>
              </a:r>
              <a:r>
                <a:rPr lang="ru-RU" i="1" dirty="0"/>
                <a:t>тыс. рублей; </a:t>
              </a:r>
            </a:p>
            <a:p>
              <a:pPr algn="ctr"/>
              <a:r>
                <a:rPr lang="ru-RU" i="1" dirty="0"/>
                <a:t>в </a:t>
              </a:r>
              <a:r>
                <a:rPr lang="ru-RU" i="1" dirty="0" smtClean="0"/>
                <a:t>2020 </a:t>
              </a:r>
              <a:r>
                <a:rPr lang="ru-RU" i="1" dirty="0"/>
                <a:t>году – </a:t>
              </a:r>
              <a:r>
                <a:rPr lang="ru-RU" i="1" dirty="0" smtClean="0"/>
                <a:t>75175,3 </a:t>
              </a:r>
              <a:r>
                <a:rPr lang="ru-RU" i="1" dirty="0"/>
                <a:t>тыс. рублей.</a:t>
              </a:r>
            </a:p>
            <a:p>
              <a:pPr algn="ctr"/>
              <a:endParaRPr lang="ru-RU" sz="2000" b="1" i="1" dirty="0">
                <a:latin typeface="Constantia" pitchFamily="18" charset="0"/>
              </a:endParaRPr>
            </a:p>
          </p:txBody>
        </p:sp>
      </p:grpSp>
      <p:graphicFrame>
        <p:nvGraphicFramePr>
          <p:cNvPr id="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068118"/>
              </p:ext>
            </p:extLst>
          </p:nvPr>
        </p:nvGraphicFramePr>
        <p:xfrm>
          <a:off x="280071" y="1074963"/>
          <a:ext cx="7064151" cy="4498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64848" y="1074963"/>
            <a:ext cx="2694994" cy="202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91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9" name="Picture 9" descr="http://www.ruffnews.ru/static/images/2015/06/13/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3" y="1324514"/>
            <a:ext cx="3219714" cy="21464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http://www.ruffnews.ru/static/images/2016/01/22/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988" y="1570287"/>
            <a:ext cx="4945487" cy="32969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75008" y="739290"/>
            <a:ext cx="7675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на финансовое обеспечение выполнения муниципального задания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МБУК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РДК</a:t>
            </a:r>
            <a:endParaRPr lang="ru-RU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188167"/>
              </p:ext>
            </p:extLst>
          </p:nvPr>
        </p:nvGraphicFramePr>
        <p:xfrm>
          <a:off x="51513" y="3530936"/>
          <a:ext cx="4796987" cy="3609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6087" name="Picture 7" descr="http://shahteparh.ru/upload/iblock/b1b/b1bd161604758ffb4f1b5747c026db8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62" y="3834684"/>
            <a:ext cx="4031087" cy="30233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4422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1" name="Picture 7" descr="http://sulin.ksrayon.donland.ru/Data/Sites/60/media/%D1%84%D0%BE%D1%82%D0%BE/%E2%84%9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76" y="1570287"/>
            <a:ext cx="3641789" cy="204602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458328"/>
              </p:ext>
            </p:extLst>
          </p:nvPr>
        </p:nvGraphicFramePr>
        <p:xfrm>
          <a:off x="195943" y="3616310"/>
          <a:ext cx="4664893" cy="2862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75008" y="739290"/>
            <a:ext cx="7675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на финансовое обеспечение выполнения муниципального задания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МБУК МЦБ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47109" name="Picture 5" descr="https://avatars.mds.yandex.net/get-altay/200322/2a0000015b1e6c41562a3db420bed1091e50/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227" y="1695702"/>
            <a:ext cx="4031088" cy="30233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3" name="Picture 9" descr="http://www.ruffnews.ru/media/mce_filebrowser/2016/03/31/%D0%91%D0%B8%D0%B1%D0%BB%D0%B8%D0%BE%D1%82%D0%B5%D0%BA%D0%B0_%D0%BD%D0%B0_%D0%B2%D1%81%D0%B5_%D1%81%D1%82%D0%B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109" y="4075072"/>
            <a:ext cx="4019843" cy="26798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5669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m0-tub-ru.yandex.net/i?id=e9789c4d65a7f8a368b33fc0dd873a9d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634" y="3467216"/>
            <a:ext cx="4572000" cy="32004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rdksulin.ru/attachments/Slider/33ba6f81-3e8b-0643-24a0-e5b807da4240/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34" y="3467216"/>
            <a:ext cx="4267200" cy="32004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4826833" y="1754455"/>
            <a:ext cx="3957403" cy="1821995"/>
          </a:xfrm>
          <a:prstGeom prst="roundRect">
            <a:avLst/>
          </a:prstGeom>
          <a:gradFill>
            <a:gsLst>
              <a:gs pos="70000">
                <a:srgbClr val="FF00FF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Комплектование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книжных фондов библиотек муниципальных образований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500,1 тыс.рублей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22"/>
          <p:cNvSpPr/>
          <p:nvPr/>
        </p:nvSpPr>
        <p:spPr>
          <a:xfrm>
            <a:off x="98512" y="1754456"/>
            <a:ext cx="4127966" cy="1988782"/>
          </a:xfrm>
          <a:prstGeom prst="roundRect">
            <a:avLst/>
          </a:prstGeom>
          <a:gradFill>
            <a:gsLst>
              <a:gs pos="70000">
                <a:srgbClr val="FF00FF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заработной платы работникам муниципальных учреждений культуры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32 346,7 тыс. рублей</a:t>
            </a:r>
          </a:p>
        </p:txBody>
      </p:sp>
      <p:sp>
        <p:nvSpPr>
          <p:cNvPr id="20" name="Прямоугольник 5"/>
          <p:cNvSpPr/>
          <p:nvPr/>
        </p:nvSpPr>
        <p:spPr>
          <a:xfrm>
            <a:off x="98512" y="738007"/>
            <a:ext cx="90454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cap="none" spc="0" dirty="0" smtClean="0">
                <a:ln w="50800"/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за счет субсидий из областного бюджета </a:t>
            </a:r>
            <a:r>
              <a:rPr lang="ru-RU" sz="2200" b="1" dirty="0" smtClean="0">
                <a:ln w="50800"/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средств бюджета района на софинансирование </a:t>
            </a:r>
            <a:r>
              <a:rPr lang="ru-RU" sz="2200" b="1" cap="none" spc="0" dirty="0" smtClean="0">
                <a:ln w="50800"/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в сфере культуры 2018 год</a:t>
            </a:r>
            <a:endParaRPr lang="ru-RU" sz="2200" b="1" cap="none" spc="0" dirty="0">
              <a:ln w="50800"/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1942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4" y="3843691"/>
            <a:ext cx="3876873" cy="29076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8132" name="Picture 4" descr="http://riabir.ru/wp-content/uploads/2016/12/1468563278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995" y="4770224"/>
            <a:ext cx="3686005" cy="20877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http://xn-----6kcabb8atenccifxcibfh5argcd0bei6mqi.xn--p1ai/images/novosti/15/ma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354" y="1157271"/>
            <a:ext cx="4182563" cy="278558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0" name="Picture 2" descr="http://www.ruffnews.ru/static/images/2016/05/09/%D0%B3%D0%BB%D0%B0%D0%B2%D0%BD%D0%B0%D1%8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81" y="1146982"/>
            <a:ext cx="3779466" cy="251964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6" name="Picture 8" descr="http://allphoto.in.ua/photo/53/es20085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111" y="3396170"/>
            <a:ext cx="3003901" cy="240253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57571" y="739739"/>
            <a:ext cx="5703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в сфере культуры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637" y="3125714"/>
            <a:ext cx="4232270" cy="54091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4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Празднования Дня победы в Великой Отечественной войне – 60,8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83819" y="6197555"/>
            <a:ext cx="4314423" cy="55379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4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Годовщина аварии на Чернобыльской АЭС – 50,4 тыс. рублей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37988" y="3843691"/>
            <a:ext cx="2906012" cy="9986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4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Мероприятия приуроченные к Дню инвалида – 50,0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75885" y="3114770"/>
            <a:ext cx="4268115" cy="65682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4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Новогодняя елка для одаренных детей – 50,0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0637" y="6268002"/>
            <a:ext cx="4705717" cy="569487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4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Слет работников культуры – 35,3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911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https://www.medvestnik.ru/apps/mv/assets/files/content/news/722/72292/fro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6" y="4559389"/>
            <a:ext cx="3587990" cy="22986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4" name="Picture 2" descr="http://i0.wp.com/newsdelo.com/wp-content/uploads/2017/09/M_fnv7ziSx8.jpg?fit=1001%2C7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17" y="1018206"/>
            <a:ext cx="2742918" cy="195922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771448" y="577122"/>
            <a:ext cx="60848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 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Прямоугольник 1"/>
          <p:cNvGrpSpPr>
            <a:grpSpLocks/>
          </p:cNvGrpSpPr>
          <p:nvPr/>
        </p:nvGrpSpPr>
        <p:grpSpPr bwMode="auto">
          <a:xfrm>
            <a:off x="4643564" y="4372358"/>
            <a:ext cx="4500436" cy="2376487"/>
            <a:chOff x="1123" y="319"/>
            <a:chExt cx="3650" cy="837"/>
          </a:xfrm>
        </p:grpSpPr>
        <p:pic>
          <p:nvPicPr>
            <p:cNvPr id="15368" name="Прямоугольник 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98" y="319"/>
              <a:ext cx="3475" cy="83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5369" name="Text Box 6"/>
            <p:cNvSpPr txBox="1">
              <a:spLocks noChangeArrowheads="1"/>
            </p:cNvSpPr>
            <p:nvPr/>
          </p:nvSpPr>
          <p:spPr bwMode="auto">
            <a:xfrm>
              <a:off x="1123" y="342"/>
              <a:ext cx="3402" cy="757"/>
            </a:xfrm>
            <a:prstGeom prst="rect">
              <a:avLst/>
            </a:prstGeom>
            <a:solidFill>
              <a:srgbClr val="CCFFC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i="1" dirty="0"/>
                <a:t>Объем расходов на </a:t>
              </a:r>
              <a:r>
                <a:rPr lang="ru-RU" i="1" dirty="0" smtClean="0"/>
                <a:t>здравоохранение </a:t>
              </a:r>
              <a:r>
                <a:rPr lang="ru-RU" i="1" dirty="0"/>
                <a:t>составят:</a:t>
              </a:r>
            </a:p>
            <a:p>
              <a:pPr algn="ctr"/>
              <a:r>
                <a:rPr lang="ru-RU" i="1" dirty="0"/>
                <a:t>в </a:t>
              </a:r>
              <a:r>
                <a:rPr lang="ru-RU" i="1" dirty="0" smtClean="0"/>
                <a:t>2018 </a:t>
              </a:r>
              <a:r>
                <a:rPr lang="ru-RU" i="1" dirty="0"/>
                <a:t>году – </a:t>
              </a:r>
              <a:r>
                <a:rPr lang="ru-RU" i="1" dirty="0" smtClean="0"/>
                <a:t>26259,1 </a:t>
              </a:r>
              <a:r>
                <a:rPr lang="ru-RU" i="1" dirty="0"/>
                <a:t>тыс.рублей;</a:t>
              </a:r>
            </a:p>
            <a:p>
              <a:pPr algn="ctr"/>
              <a:r>
                <a:rPr lang="ru-RU" i="1" dirty="0"/>
                <a:t>в </a:t>
              </a:r>
              <a:r>
                <a:rPr lang="ru-RU" i="1" dirty="0" smtClean="0"/>
                <a:t>2019 </a:t>
              </a:r>
              <a:r>
                <a:rPr lang="ru-RU" i="1" dirty="0"/>
                <a:t>году – </a:t>
              </a:r>
              <a:r>
                <a:rPr lang="ru-RU" i="1" dirty="0" smtClean="0"/>
                <a:t>21374,4 </a:t>
              </a:r>
              <a:r>
                <a:rPr lang="ru-RU" i="1" dirty="0"/>
                <a:t>тыс. рублей; </a:t>
              </a:r>
            </a:p>
            <a:p>
              <a:pPr algn="ctr"/>
              <a:r>
                <a:rPr lang="ru-RU" i="1" dirty="0"/>
                <a:t>в </a:t>
              </a:r>
              <a:r>
                <a:rPr lang="ru-RU" i="1" dirty="0" smtClean="0"/>
                <a:t>2020 </a:t>
              </a:r>
              <a:r>
                <a:rPr lang="ru-RU" i="1" dirty="0"/>
                <a:t>году – </a:t>
              </a:r>
              <a:r>
                <a:rPr lang="ru-RU" i="1" dirty="0" smtClean="0"/>
                <a:t>75847,2 </a:t>
              </a:r>
              <a:r>
                <a:rPr lang="ru-RU" i="1" dirty="0"/>
                <a:t>тыс. рублей.</a:t>
              </a:r>
            </a:p>
            <a:p>
              <a:pPr algn="ctr"/>
              <a:endParaRPr lang="ru-RU" sz="2000" b="1" i="1" dirty="0">
                <a:latin typeface="Constantia" pitchFamily="18" charset="0"/>
              </a:endParaRPr>
            </a:p>
          </p:txBody>
        </p:sp>
      </p:grpSp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674606"/>
              </p:ext>
            </p:extLst>
          </p:nvPr>
        </p:nvGraphicFramePr>
        <p:xfrm>
          <a:off x="0" y="1174263"/>
          <a:ext cx="8220127" cy="4257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1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Picture 6" descr="http://ruffnews.ru/static/images/2017/10/18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626" y="4800267"/>
            <a:ext cx="3103808" cy="206920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642" y="772732"/>
            <a:ext cx="8041076" cy="75985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Расходы на здравоохранение за счет субсидий областного бюджета в 2018-2020 годах </a:t>
            </a:r>
            <a:endParaRPr lang="ru-RU" sz="24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Табличка 2"/>
          <p:cNvSpPr/>
          <p:nvPr/>
        </p:nvSpPr>
        <p:spPr>
          <a:xfrm>
            <a:off x="257577" y="1714488"/>
            <a:ext cx="3696237" cy="1659777"/>
          </a:xfrm>
          <a:prstGeom prst="plaque">
            <a:avLst/>
          </a:prstGeom>
          <a:gradFill>
            <a:gsLst>
              <a:gs pos="0">
                <a:srgbClr val="00B0F0"/>
              </a:gs>
              <a:gs pos="55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Приобретение фельдшерско-акушерских пунктов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2019 год – 1110,0 тыс. рублей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2020 год – 1120,8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Табличка 3"/>
          <p:cNvSpPr/>
          <p:nvPr/>
        </p:nvSpPr>
        <p:spPr>
          <a:xfrm>
            <a:off x="5058953" y="3670479"/>
            <a:ext cx="3465633" cy="1350875"/>
          </a:xfrm>
          <a:prstGeom prst="plaque">
            <a:avLst/>
          </a:prstGeom>
          <a:gradFill>
            <a:gsLst>
              <a:gs pos="0">
                <a:srgbClr val="00B0F0"/>
              </a:gs>
              <a:gs pos="55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Приобретение автомобилей скорой медицинской помощи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2020 год – 5124,7 тыс. рублей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Табличка 19"/>
          <p:cNvSpPr/>
          <p:nvPr/>
        </p:nvSpPr>
        <p:spPr>
          <a:xfrm>
            <a:off x="114084" y="5615189"/>
            <a:ext cx="3596247" cy="1030317"/>
          </a:xfrm>
          <a:prstGeom prst="plaque">
            <a:avLst/>
          </a:prstGeom>
          <a:gradFill>
            <a:gsLst>
              <a:gs pos="0">
                <a:srgbClr val="00B0F0"/>
              </a:gs>
              <a:gs pos="55000">
                <a:srgbClr val="96549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Капитальный ремонт </a:t>
            </a:r>
            <a:r>
              <a:rPr lang="ru-RU" b="1" dirty="0" err="1" smtClean="0">
                <a:solidFill>
                  <a:schemeClr val="tx1"/>
                </a:solidFill>
              </a:rPr>
              <a:t>хозблока</a:t>
            </a:r>
            <a:r>
              <a:rPr lang="ru-RU" b="1" dirty="0" smtClean="0">
                <a:solidFill>
                  <a:schemeClr val="tx1"/>
                </a:solidFill>
              </a:rPr>
              <a:t> МБУЗ «РБ»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2020 год – 44 597,9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0178" name="Picture 2" descr="http://zbk.ru/wp-content/uploads/2016/11/zbk.ru_29709-1024x5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622" y="1481061"/>
            <a:ext cx="3892297" cy="218941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http://auto-nowosti.ru/wp-content/uploads/2014/04/5924.17.GAZEL-BUSINESS_AMBULANC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3374264"/>
            <a:ext cx="3105024" cy="21474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617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27788" y="0"/>
            <a:ext cx="4016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2299" y="1284051"/>
            <a:ext cx="7996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(по программам)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4128" y="2042809"/>
            <a:ext cx="7237378" cy="505838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Муниципальные программы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53311" y="2850204"/>
            <a:ext cx="79377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документ определяющий: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цели и задачи в определенной сфере;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способы их достижения;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объем финансовых ресурсов, необходимых для достижения целей программ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4400" y="4659549"/>
            <a:ext cx="7237379" cy="496111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Непрограммная</a:t>
            </a:r>
            <a:r>
              <a:rPr lang="ru-RU" dirty="0" smtClean="0"/>
              <a:t> часть бюджета района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01948" y="5457217"/>
            <a:ext cx="7791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Средства направляемые получателю средств вне мероприятий утвержденных программ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9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https://ds04.infourok.ru/uploads/ex/0df3/0004673a-f748f5c5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104" y="1763066"/>
            <a:ext cx="5188714" cy="492419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4248" y="816682"/>
            <a:ext cx="8126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</a:rPr>
              <a:t>Мероприятия в рамках подпрограммы «Профилактика </a:t>
            </a:r>
            <a:r>
              <a:rPr lang="ru-RU" sz="2000" b="1" dirty="0">
                <a:solidFill>
                  <a:srgbClr val="000099"/>
                </a:solidFill>
              </a:rPr>
              <a:t>заболеваний и формирование здорового образа жизни. Развитие первичной медико-санитарной </a:t>
            </a:r>
            <a:r>
              <a:rPr lang="ru-RU" sz="2000" b="1" dirty="0" smtClean="0">
                <a:solidFill>
                  <a:srgbClr val="000099"/>
                </a:solidFill>
              </a:rPr>
              <a:t>помощи»</a:t>
            </a:r>
            <a:endParaRPr lang="ru-RU" sz="2000" b="1" dirty="0">
              <a:solidFill>
                <a:srgbClr val="0000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120" y="1845225"/>
            <a:ext cx="416475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борьбе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туберкулёзом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1398,2 тыс. рублей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приобретение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аллергена туберкулезного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диаскин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теста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1380,7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тыс. руб.;</a:t>
            </a:r>
          </a:p>
          <a:p>
            <a:pPr marL="285750" indent="-285750">
              <a:buFontTx/>
              <a:buChar char="-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- приобретение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ГСМ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– 17,5  тыс. руб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3053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old-medicin.cap.ru/UserFiles/orgs/GovId_11/091039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354" y="2279560"/>
            <a:ext cx="5146644" cy="399061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41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1453" y="2052965"/>
            <a:ext cx="37557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мероприятия по борьбе с ВИЧ-инфекцией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-538,2 тыс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скрининговые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исследования – 372,0тыс. рублей 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ГСМ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120,6 тыс. рублей;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медикаментов – 45,3 тыс. рублей.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661" y="816682"/>
            <a:ext cx="8126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</a:rPr>
              <a:t>Мероприятия в рамках подпрограммы «Профилактика </a:t>
            </a:r>
            <a:r>
              <a:rPr lang="ru-RU" sz="2000" b="1" dirty="0">
                <a:solidFill>
                  <a:srgbClr val="000099"/>
                </a:solidFill>
              </a:rPr>
              <a:t>заболеваний и формирование здорового образа жизни. Развитие первичной медико-санитарной </a:t>
            </a:r>
            <a:r>
              <a:rPr lang="ru-RU" sz="2000" b="1" dirty="0" smtClean="0">
                <a:solidFill>
                  <a:srgbClr val="000099"/>
                </a:solidFill>
              </a:rPr>
              <a:t>помощи»</a:t>
            </a:r>
            <a:endParaRPr lang="ru-RU" sz="2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24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volynka.ru/_r/articles/1178/2661_!800x500_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254" y="2446985"/>
            <a:ext cx="5775746" cy="360984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1451" y="2021983"/>
            <a:ext cx="349452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мероприятия по борьбе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сахарным диабетом  - 249,7 тыс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тест-полосок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202,3 тыс. рублей;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медикаментов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47,4 тыс. рублей.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661" y="816682"/>
            <a:ext cx="8126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</a:rPr>
              <a:t>Мероприятия в рамках подпрограммы «Профилактика </a:t>
            </a:r>
            <a:r>
              <a:rPr lang="ru-RU" sz="2000" b="1" dirty="0">
                <a:solidFill>
                  <a:srgbClr val="000099"/>
                </a:solidFill>
              </a:rPr>
              <a:t>заболеваний и формирование здорового образа жизни. Развитие первичной медико-санитарной </a:t>
            </a:r>
            <a:r>
              <a:rPr lang="ru-RU" sz="2000" b="1" dirty="0" smtClean="0">
                <a:solidFill>
                  <a:srgbClr val="000099"/>
                </a:solidFill>
              </a:rPr>
              <a:t>помощи»</a:t>
            </a:r>
            <a:endParaRPr lang="ru-RU" sz="2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52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med.cap.ru/home/549/import/462b2f04-ef73-4561-bb5d-df33d02380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758" y="2021984"/>
            <a:ext cx="5295471" cy="35036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1450" y="2342626"/>
            <a:ext cx="337530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мероприятия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вакцинопрофилактике  - 55,3 тыс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ГСМ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24,9 тыс. рублей;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вакцины от гриппа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30,4 тыс. рублей.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661" y="816682"/>
            <a:ext cx="8126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</a:rPr>
              <a:t>Мероприятия в рамках подпрограммы «Профилактика </a:t>
            </a:r>
            <a:r>
              <a:rPr lang="ru-RU" sz="2000" b="1" dirty="0">
                <a:solidFill>
                  <a:srgbClr val="000099"/>
                </a:solidFill>
              </a:rPr>
              <a:t>заболеваний и формирование здорового образа жизни. Развитие первичной медико-санитарной </a:t>
            </a:r>
            <a:r>
              <a:rPr lang="ru-RU" sz="2000" b="1" dirty="0" smtClean="0">
                <a:solidFill>
                  <a:srgbClr val="000099"/>
                </a:solidFill>
              </a:rPr>
              <a:t>помощи»</a:t>
            </a:r>
            <a:endParaRPr lang="ru-RU" sz="2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03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www.dialog.ua/images/news/89c7b930a14eec961ef42680d82a38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627" y="2450531"/>
            <a:ext cx="5504634" cy="366693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1451" y="2021983"/>
            <a:ext cx="34422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мероприятия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транспортировке больных 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почечной недостаточностью для проведения процедуры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гемодиализа  - 449,2 тыс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Средства предусмотрены на приобретение горюче-смазочных материалов.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661" y="816682"/>
            <a:ext cx="8126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</a:rPr>
              <a:t>Мероприятия в рамках подпрограммы «Профилактика </a:t>
            </a:r>
            <a:r>
              <a:rPr lang="ru-RU" sz="2000" b="1" dirty="0">
                <a:solidFill>
                  <a:srgbClr val="000099"/>
                </a:solidFill>
              </a:rPr>
              <a:t>заболеваний и формирование здорового образа жизни. Развитие первичной медико-санитарной </a:t>
            </a:r>
            <a:r>
              <a:rPr lang="ru-RU" sz="2000" b="1" dirty="0" smtClean="0">
                <a:solidFill>
                  <a:srgbClr val="000099"/>
                </a:solidFill>
              </a:rPr>
              <a:t>помощи»</a:t>
            </a:r>
            <a:endParaRPr lang="ru-RU" sz="2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04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elikiynovgorod.ru/upload/iblock/2a1/2a1d5b88eba90b0decdb5ecc8d9a60d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24515"/>
            <a:ext cx="9176402" cy="553348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95899" y="593904"/>
            <a:ext cx="6840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Дополнительные расходы на образование,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здравоохранение, культуру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3138" y="1531917"/>
            <a:ext cx="8312727" cy="6768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Проектно-изыскательские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 по строительству спортивного зала МБОУ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Углеродовской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- 2 416,4 тыс. рублей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3138" y="2517570"/>
            <a:ext cx="8312727" cy="6293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угольной модульной котельной для МБОУ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Замчаловская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 -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2 376,0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3138" y="3360717"/>
            <a:ext cx="8312727" cy="6650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Проектно-изыскательские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 по капитальному ремонту здания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МБУЗ «РБ» -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4 188,3 </a:t>
            </a:r>
            <a:r>
              <a:rPr lang="ru-RU" sz="2000" b="1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3138" y="4263241"/>
            <a:ext cx="8312727" cy="54626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Садковской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амбулатории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771,8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3138" y="5070764"/>
            <a:ext cx="8312727" cy="70064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Противопожарные мероприятия по МБУЗ «РБ» - 1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621,1 тыс.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3138" y="6032665"/>
            <a:ext cx="8312727" cy="68876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учреждений культуры и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доп.образования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858,5 тыс.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1293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kovrov-gorod.ru/images/banners/soczas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888" y="1095616"/>
            <a:ext cx="3135777" cy="30986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702279" y="867016"/>
            <a:ext cx="6084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A53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социальную политику</a:t>
            </a:r>
            <a:endParaRPr lang="ru-RU" sz="2400" dirty="0">
              <a:solidFill>
                <a:srgbClr val="6A53F7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Прямоугольник 1"/>
          <p:cNvGrpSpPr>
            <a:grpSpLocks/>
          </p:cNvGrpSpPr>
          <p:nvPr/>
        </p:nvGrpSpPr>
        <p:grpSpPr bwMode="auto">
          <a:xfrm>
            <a:off x="6101337" y="542311"/>
            <a:ext cx="2824299" cy="6216555"/>
            <a:chOff x="1229" y="319"/>
            <a:chExt cx="3544" cy="837"/>
          </a:xfrm>
        </p:grpSpPr>
        <p:pic>
          <p:nvPicPr>
            <p:cNvPr id="16392" name="Прямоугольник 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98" y="319"/>
              <a:ext cx="3475" cy="83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6393" name="Text Box 5"/>
            <p:cNvSpPr txBox="1">
              <a:spLocks noChangeArrowheads="1"/>
            </p:cNvSpPr>
            <p:nvPr/>
          </p:nvSpPr>
          <p:spPr bwMode="auto">
            <a:xfrm>
              <a:off x="1229" y="346"/>
              <a:ext cx="3511" cy="757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 sz="1400" b="1" i="1" dirty="0">
                <a:solidFill>
                  <a:srgbClr val="FF00FF"/>
                </a:solidFill>
                <a:latin typeface="Constantia" pitchFamily="18" charset="0"/>
              </a:endParaRPr>
            </a:p>
            <a:p>
              <a:pPr algn="ctr"/>
              <a:r>
                <a:rPr lang="ru-RU" sz="1400" b="1" i="1" dirty="0">
                  <a:solidFill>
                    <a:srgbClr val="C00000"/>
                  </a:solidFill>
                  <a:latin typeface="Constantia" pitchFamily="18" charset="0"/>
                </a:rPr>
                <a:t>Охрана семьи и детства</a:t>
              </a:r>
              <a:r>
                <a:rPr lang="ru-RU" sz="1400" b="1" i="1" dirty="0">
                  <a:solidFill>
                    <a:srgbClr val="FF00FF"/>
                  </a:solidFill>
                  <a:latin typeface="Constantia" pitchFamily="18" charset="0"/>
                </a:rPr>
                <a:t>:</a:t>
              </a:r>
            </a:p>
            <a:p>
              <a:r>
                <a:rPr lang="ru-RU" sz="2000" b="1" i="1" dirty="0">
                  <a:solidFill>
                    <a:srgbClr val="FF00FF"/>
                  </a:solidFill>
                  <a:latin typeface="Constantia" pitchFamily="18" charset="0"/>
                </a:rPr>
                <a:t>*</a:t>
              </a:r>
              <a:r>
                <a:rPr lang="ru-RU" sz="1400" i="1" dirty="0">
                  <a:solidFill>
                    <a:srgbClr val="FF00FF"/>
                  </a:solidFill>
                  <a:latin typeface="Constantia" pitchFamily="18" charset="0"/>
                </a:rPr>
                <a:t>меры социальной поддержки семей с детьми, а также детей-сирот и детей, оставшихся без попечения родителей, поддержка приемных родителей.</a:t>
              </a:r>
            </a:p>
            <a:p>
              <a:pPr algn="ctr"/>
              <a:endParaRPr lang="ru-RU" sz="1400" b="1" i="1" dirty="0">
                <a:solidFill>
                  <a:srgbClr val="CC66FF"/>
                </a:solidFill>
                <a:latin typeface="Constantia" pitchFamily="18" charset="0"/>
              </a:endParaRPr>
            </a:p>
            <a:p>
              <a:pPr algn="ctr"/>
              <a:r>
                <a:rPr lang="ru-RU" sz="1400" b="1" i="1" dirty="0">
                  <a:solidFill>
                    <a:srgbClr val="C00000"/>
                  </a:solidFill>
                  <a:latin typeface="Constantia" pitchFamily="18" charset="0"/>
                </a:rPr>
                <a:t>Социальное обеспечение населения:</a:t>
              </a:r>
            </a:p>
            <a:p>
              <a:r>
                <a:rPr lang="ru-RU" sz="2000" b="1" i="1" dirty="0">
                  <a:solidFill>
                    <a:srgbClr val="CC66FF"/>
                  </a:solidFill>
                  <a:latin typeface="Constantia" pitchFamily="18" charset="0"/>
                </a:rPr>
                <a:t>*</a:t>
              </a:r>
              <a:r>
                <a:rPr lang="ru-RU" sz="1400" b="1" i="1" dirty="0">
                  <a:solidFill>
                    <a:srgbClr val="CC66FF"/>
                  </a:solidFill>
                  <a:latin typeface="Constantia" pitchFamily="18" charset="0"/>
                </a:rPr>
                <a:t>Меры социальной поддержки отдельным категориям  </a:t>
              </a:r>
              <a:r>
                <a:rPr lang="ru-RU" sz="1400" b="1" i="1" dirty="0" smtClean="0">
                  <a:solidFill>
                    <a:srgbClr val="CC66FF"/>
                  </a:solidFill>
                  <a:latin typeface="Constantia" pitchFamily="18" charset="0"/>
                </a:rPr>
                <a:t>граждан.</a:t>
              </a:r>
              <a:endParaRPr lang="ru-RU" sz="1400" b="1" i="1" dirty="0">
                <a:solidFill>
                  <a:srgbClr val="CC66FF"/>
                </a:solidFill>
                <a:latin typeface="Constantia" pitchFamily="18" charset="0"/>
              </a:endParaRPr>
            </a:p>
            <a:p>
              <a:endParaRPr lang="ru-RU" sz="1400" b="1" i="1" dirty="0">
                <a:solidFill>
                  <a:srgbClr val="CC66FF"/>
                </a:solidFill>
                <a:latin typeface="Constantia" pitchFamily="18" charset="0"/>
              </a:endParaRPr>
            </a:p>
            <a:p>
              <a:pPr algn="ctr"/>
              <a:r>
                <a:rPr lang="ru-RU" sz="1400" b="1" i="1" dirty="0" smtClean="0">
                  <a:solidFill>
                    <a:srgbClr val="1903B9"/>
                  </a:solidFill>
                  <a:latin typeface="Constantia" pitchFamily="18" charset="0"/>
                </a:rPr>
                <a:t>Социальное обслуживание: </a:t>
              </a:r>
            </a:p>
            <a:p>
              <a:pPr algn="ctr"/>
              <a:r>
                <a:rPr lang="ru-RU" sz="1400" b="1" i="1" dirty="0" smtClean="0">
                  <a:solidFill>
                    <a:srgbClr val="1903B9"/>
                  </a:solidFill>
                  <a:latin typeface="Constantia" pitchFamily="18" charset="0"/>
                </a:rPr>
                <a:t>*Услуги по социальному обслуживанию населения (</a:t>
              </a:r>
              <a:r>
                <a:rPr lang="ru-RU" sz="1400" b="1" i="1" dirty="0" smtClean="0">
                  <a:solidFill>
                    <a:srgbClr val="1903B9"/>
                  </a:solidFill>
                  <a:latin typeface="Constantia" pitchFamily="18" charset="0"/>
                </a:rPr>
                <a:t>граждан </a:t>
              </a:r>
              <a:r>
                <a:rPr lang="ru-RU" sz="1400" b="1" i="1" dirty="0" smtClean="0">
                  <a:solidFill>
                    <a:srgbClr val="1903B9"/>
                  </a:solidFill>
                  <a:latin typeface="Constantia" pitchFamily="18" charset="0"/>
                </a:rPr>
                <a:t>пожилого возраста, инвалидов) </a:t>
              </a:r>
            </a:p>
            <a:p>
              <a:pPr algn="ctr"/>
              <a:endParaRPr lang="ru-RU" sz="1400" b="1" i="1" dirty="0" smtClean="0">
                <a:solidFill>
                  <a:srgbClr val="CC0000"/>
                </a:solidFill>
                <a:latin typeface="Constantia" pitchFamily="18" charset="0"/>
              </a:endParaRPr>
            </a:p>
            <a:p>
              <a:pPr algn="ctr"/>
              <a:r>
                <a:rPr lang="ru-RU" sz="1400" b="1" i="1" dirty="0" smtClean="0">
                  <a:solidFill>
                    <a:srgbClr val="C00000"/>
                  </a:solidFill>
                  <a:latin typeface="Constantia" pitchFamily="18" charset="0"/>
                </a:rPr>
                <a:t>Пенсионное </a:t>
              </a:r>
              <a:r>
                <a:rPr lang="ru-RU" sz="1400" b="1" i="1" dirty="0">
                  <a:solidFill>
                    <a:srgbClr val="C00000"/>
                  </a:solidFill>
                  <a:latin typeface="Constantia" pitchFamily="18" charset="0"/>
                </a:rPr>
                <a:t>обеспечение:</a:t>
              </a:r>
            </a:p>
            <a:p>
              <a:pPr algn="ctr"/>
              <a:r>
                <a:rPr lang="ru-RU" sz="2000" b="1" i="1" dirty="0">
                  <a:solidFill>
                    <a:srgbClr val="CC0000"/>
                  </a:solidFill>
                  <a:latin typeface="Constantia" pitchFamily="18" charset="0"/>
                </a:rPr>
                <a:t>*</a:t>
              </a:r>
              <a:r>
                <a:rPr lang="ru-RU" sz="1400" b="1" i="1" dirty="0">
                  <a:solidFill>
                    <a:srgbClr val="CC0000"/>
                  </a:solidFill>
                  <a:latin typeface="Constantia" pitchFamily="18" charset="0"/>
                </a:rPr>
                <a:t>выплата доплат к пенсии за выслугу лет муниципальным служащим.</a:t>
              </a:r>
            </a:p>
            <a:p>
              <a:endParaRPr lang="ru-RU" sz="1400" b="1" i="1" dirty="0">
                <a:solidFill>
                  <a:srgbClr val="CC66FF"/>
                </a:solidFill>
                <a:latin typeface="Constantia" pitchFamily="18" charset="0"/>
              </a:endParaRPr>
            </a:p>
            <a:p>
              <a:pPr algn="ctr"/>
              <a:endParaRPr lang="ru-RU" sz="1400" b="1" i="1" dirty="0">
                <a:solidFill>
                  <a:srgbClr val="FF00FF"/>
                </a:solidFill>
                <a:latin typeface="Constantia" pitchFamily="18" charset="0"/>
              </a:endParaRPr>
            </a:p>
          </p:txBody>
        </p:sp>
      </p:grpSp>
      <p:graphicFrame>
        <p:nvGraphicFramePr>
          <p:cNvPr id="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825938"/>
              </p:ext>
            </p:extLst>
          </p:nvPr>
        </p:nvGraphicFramePr>
        <p:xfrm>
          <a:off x="-2" y="2343955"/>
          <a:ext cx="6054725" cy="4850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8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45875" y="1428736"/>
            <a:ext cx="4143404" cy="5143536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92D050"/>
              </a:gs>
              <a:gs pos="53000">
                <a:schemeClr val="accent3">
                  <a:lumMod val="20000"/>
                  <a:lumOff val="80000"/>
                </a:schemeClr>
              </a:gs>
              <a:gs pos="83000">
                <a:srgbClr val="D4DEFF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effectLst>
            <a:innerShdw blurRad="317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финансовое обеспечение выполнения муниципального задания муниципального бюджетного учреждения социального обслуживания Красносулинского района «Центр социального обслуживания граждан пожилого возраста и инвалидов» предусмотрено: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2018 году-142 490,0 тыс. рублей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2019 году- 149 678,8 тыс. рублей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2020 году-161 524,5 тыс. рублей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4546" y="811369"/>
            <a:ext cx="6414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Социальное обслуживание населения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MG_62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948" y="1428736"/>
            <a:ext cx="3657866" cy="27434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4274" name="Picture 2" descr="http://saroblnews.ru/files/pages/40819/1416823614general_pages_i40819_v_2015_godu_besplatnye_socuslugi_smogut_poluchit_bolee_7_tysyach_jitelei_oblast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49" y="4172136"/>
            <a:ext cx="3657866" cy="25283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1681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7571" y="636290"/>
            <a:ext cx="6414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Охрана семьи и детства</a:t>
            </a:r>
            <a:endParaRPr lang="ru-RU" sz="28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794234"/>
              </p:ext>
            </p:extLst>
          </p:nvPr>
        </p:nvGraphicFramePr>
        <p:xfrm>
          <a:off x="373489" y="1159510"/>
          <a:ext cx="8512934" cy="56348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2011"/>
                <a:gridCol w="1463147"/>
                <a:gridCol w="1438663"/>
                <a:gridCol w="1409113"/>
              </a:tblGrid>
              <a:tr h="6026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 соц. поддержки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026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Выплата компенсации родительской платы за присмотр и уход за детьми в образовательной организации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9124,5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9124,5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9124,5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04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по осуществлению полномочий по организации и осуществлению деятельности по опеке и попечительству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31373,7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354,3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474,8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04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Выплата единовременного пособия при всех формах устройства детей, лишенных родительского попечения, в семью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935,4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972,7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1011,5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04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граждан, усыновивших (удочеривших) ребенка (детей), в части назначения и выплаты единовременного денежного пособия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5066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Единовременное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пособие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беременной жене военнослужащего, проходящего военную службу по призыву, а также ежемесячного пособия на ребенка военнослужащего, проходящего военную службу по призыву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421,7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435,3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449,3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2486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039423"/>
              </p:ext>
            </p:extLst>
          </p:nvPr>
        </p:nvGraphicFramePr>
        <p:xfrm>
          <a:off x="193183" y="991674"/>
          <a:ext cx="8718998" cy="55507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03724"/>
                <a:gridCol w="1498564"/>
                <a:gridCol w="1473487"/>
                <a:gridCol w="1443223"/>
              </a:tblGrid>
              <a:tr h="740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 соц. поддержки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101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Государственные пособия лицам, не подлежащим обязательному социальному страхованию в связи с материнством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36 974,1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38 307,8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39 767,0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604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семей, имеющих детей и проживающих на территории Ростовской области, в виде ежемесячной денежной выплаты в размере определенного в Ростовской области прожиточного минимума для детей, назначаемой в случае рождения после 31 декабря 2012 года третьего ребенка (родного, усыновленного) или последующих детей (родных, усыновленных) до достижения ребенком возраста трех лет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49 108,5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32 671,1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35 334,2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4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жилых помещений детям-сиротам и детям, оставшимся без попечения родителей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21 620,0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21 620,0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21 620,0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065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80234" y="1097691"/>
            <a:ext cx="71206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(по функциям)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8485" y="1809345"/>
            <a:ext cx="7869677" cy="73930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функции муниципального образования по разделам бюджетной классификации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8491" y="2784733"/>
            <a:ext cx="77918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общегосударственные вопросы;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национальная безопасность  и правоохранительная деятельность;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национальная экономика;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жилищно-коммунальное хозяйство;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образование;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культура, кинематография;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здравоохранение;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социальная политика;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физическая культура и спорт;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межбюджетные трансферты общего характера бюджетам бюджетной системы РФ.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раздел имеет перечень подразделов, отражающий направления реализации соответствующей функции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57518" y="0"/>
            <a:ext cx="3986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2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57571" y="584775"/>
            <a:ext cx="6414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91127"/>
              </p:ext>
            </p:extLst>
          </p:nvPr>
        </p:nvGraphicFramePr>
        <p:xfrm>
          <a:off x="296214" y="1107995"/>
          <a:ext cx="8667483" cy="558901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278296"/>
                <a:gridCol w="1489711"/>
                <a:gridCol w="1464781"/>
                <a:gridCol w="1434695"/>
              </a:tblGrid>
              <a:tr h="316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 </a:t>
                      </a:r>
                      <a:r>
                        <a:rPr lang="ru-RU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соц.поддержки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588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Выплаты инвалидам компенсаций страховых премий по договорам обязательного страхования гражданской ответственности владельцев транспортных средств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31,7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874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по обеспечению жильем граждан, проживающих в сельской местности 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81,4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874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Ежемесячная социальная денежная выплата лицам, удостоенным звания "Почетный гражданин Красносулинского района"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517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граждан, подвергшихся воздействию радиации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3892,8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4387,7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4563,6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874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Ежегодная денежная выплата лицам, награжденным нагрудным знаком "Почетный донор России"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2244,9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2334,7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2428,2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869879"/>
              </p:ext>
            </p:extLst>
          </p:nvPr>
        </p:nvGraphicFramePr>
        <p:xfrm>
          <a:off x="154547" y="925060"/>
          <a:ext cx="8822028" cy="582346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354580"/>
                <a:gridCol w="1516273"/>
                <a:gridCol w="1490899"/>
                <a:gridCol w="1460276"/>
              </a:tblGrid>
              <a:tr h="342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 </a:t>
                      </a:r>
                      <a:r>
                        <a:rPr lang="ru-RU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соц.поддержки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851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Оплата жилищно-коммунальных услуг отдельным категориям граждан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32202,3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32847,5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32842,8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25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ветеранов труда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56 457,3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57 918,9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59 930,0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25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тружеников тыла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789.4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793.5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798.0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276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реабилитированных лиц, лиц, признанных пострадавшими от политических репрессий, и членов их семей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975,7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1 005,6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1037,0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851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ветеранов труда Ростовской области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11 748,7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12 083,8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12 430,8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276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отдельных категорий граждан, работающих и проживающих в сельской местности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72 173,3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74 789,0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77 487,8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851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Субсидий на оплату жилых помещений и коммунальных услуг 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25 426,9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26 342,4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27 290,6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851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материальной и иной помощи для погребения 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909,1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945,3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983,3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172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90746"/>
              </p:ext>
            </p:extLst>
          </p:nvPr>
        </p:nvGraphicFramePr>
        <p:xfrm>
          <a:off x="334851" y="1131331"/>
          <a:ext cx="8590209" cy="551708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240153"/>
                <a:gridCol w="1476430"/>
                <a:gridCol w="1451722"/>
                <a:gridCol w="1421904"/>
              </a:tblGrid>
              <a:tr h="359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 </a:t>
                      </a:r>
                      <a:r>
                        <a:rPr lang="ru-RU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соц.поддержки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90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детей из многодетных семей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7 326,5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7684,1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7 963,1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180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детей первого-второго года жизни из малоимущих семей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7 824,7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8 145,1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8 475,1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90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Пособие на ребенка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28 313.8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28 998.3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30 181.0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180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малоимущих семей, имеющих детей 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6 812,7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6 812,7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6 812,7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770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социальной поддержки беременных женщин из малоимущих семей, кормящих матерей и детей в возрасте до трех лет из малоимущих семей 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156,9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170,2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90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обеспечение жильем молодых семей 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1094,4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1937,6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1918,9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361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Переселение граждан из многоквартирного аварийного жилищного фонда, признанного непригодным для проживания, аварийным и подлежащим сносу или реконструкции 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15030,2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203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rach_prie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39" y="4406903"/>
            <a:ext cx="2157572" cy="155492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635125"/>
            <a:ext cx="2457450" cy="196215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IAN_001391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438" y="4406903"/>
            <a:ext cx="2232561" cy="180338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885ef9d3-b156-ff59-fd66-c40aeee9ae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319" y="1721813"/>
            <a:ext cx="2328681" cy="16929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338425"/>
              </p:ext>
            </p:extLst>
          </p:nvPr>
        </p:nvGraphicFramePr>
        <p:xfrm>
          <a:off x="2157572" y="1721813"/>
          <a:ext cx="4820819" cy="5116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64217"/>
                <a:gridCol w="1756602"/>
              </a:tblGrid>
              <a:tr h="989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Категории работников муниципальных учреждений социальной сферы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плата, рублей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452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Врачи учреждений здравоохранения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43 580,1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452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медицинский персонал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20 865,6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452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Младший медицинский персонал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19 545,0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678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общеобразовательных школ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26 412,2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452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дошкольного образования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22 321,9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678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дополнительного образования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26 670,4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452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26 412,2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  <a:tr h="226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Социальные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26 412,2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4" marR="51784" marT="0" marB="0" anchor="ctr"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3328"/>
            <a:ext cx="2157573" cy="123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8785" y="583040"/>
            <a:ext cx="80652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Реализация Указов Президента Российской </a:t>
            </a:r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Федерации от </a:t>
            </a:r>
            <a:r>
              <a:rPr lang="ru-RU" sz="2400" b="1" dirty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07.05.2012г. № 597 и от 01.06.2012 №761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0337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dvbezheck.ru/pic/news/14532907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844" y="2893101"/>
            <a:ext cx="4904156" cy="322288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1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44381" y="719529"/>
            <a:ext cx="7854846" cy="944380"/>
          </a:xfrm>
          <a:prstGeom prst="roundRect">
            <a:avLst/>
          </a:prstGeom>
          <a:gradFill>
            <a:gsLst>
              <a:gs pos="70000">
                <a:srgbClr val="FFFF99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Указа Президента Российской Федерации от 07.05.2012 № 600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4931" y="1783830"/>
            <a:ext cx="4167266" cy="4961744"/>
          </a:xfrm>
          <a:prstGeom prst="roundRect">
            <a:avLst/>
          </a:prstGeom>
          <a:gradFill>
            <a:gsLst>
              <a:gs pos="70000">
                <a:schemeClr val="accent6">
                  <a:lumMod val="60000"/>
                  <a:lumOff val="40000"/>
                </a:schemeClr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69823" y="1873770"/>
            <a:ext cx="40023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Переселение граждан из аварийного жилья в 2018 году 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33 276,2 тыс. рублей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Долотинское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с.п.- 24648,1 тыс. рублей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Ковалевское с.п. – 2068,3 тыс.рублей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Красносулинское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г.п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– 6559,8 тыс.рублей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9270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golos-buryatyi.ru/wp-content/uploads/2017/03/zhilye-dlya-veteran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62" y="1731249"/>
            <a:ext cx="4005937" cy="269084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raik.by/wp-content/uploads/2013/08/64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" y="4224500"/>
            <a:ext cx="3626160" cy="263349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1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44381" y="719529"/>
            <a:ext cx="7854846" cy="944380"/>
          </a:xfrm>
          <a:prstGeom prst="roundRect">
            <a:avLst/>
          </a:prstGeom>
          <a:gradFill>
            <a:gsLst>
              <a:gs pos="70000">
                <a:srgbClr val="33CCFF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Обеспечение жильем отдельных категорий граждан в 2018 году</a:t>
            </a:r>
            <a:endParaRPr lang="ru-RU" sz="28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291298" y="1828801"/>
            <a:ext cx="4846764" cy="1514006"/>
          </a:xfrm>
          <a:prstGeom prst="homePlate">
            <a:avLst/>
          </a:prstGeom>
          <a:gradFill>
            <a:gsLst>
              <a:gs pos="0">
                <a:srgbClr val="DDEBCF"/>
              </a:gs>
              <a:gs pos="74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3C6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жилого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помещения гражданам, в составе семьи которых имеется десять или более несовершеннолетних детей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4 977,5 тыс. рублей</a:t>
            </a:r>
          </a:p>
        </p:txBody>
      </p:sp>
      <p:sp>
        <p:nvSpPr>
          <p:cNvPr id="8" name="Pentagon 7"/>
          <p:cNvSpPr/>
          <p:nvPr/>
        </p:nvSpPr>
        <p:spPr>
          <a:xfrm>
            <a:off x="2714680" y="3462731"/>
            <a:ext cx="3987383" cy="1633928"/>
          </a:xfrm>
          <a:prstGeom prst="homePlate">
            <a:avLst/>
          </a:prstGeom>
          <a:gradFill>
            <a:gsLst>
              <a:gs pos="0">
                <a:srgbClr val="DDEBCF"/>
              </a:gs>
              <a:gs pos="74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3C6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жильем ветеранов ВОВ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chemeClr val="tx1"/>
                </a:solidFill>
              </a:rPr>
              <a:t>2 646,2 тыс.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4227226" y="5216577"/>
            <a:ext cx="4721902" cy="1499016"/>
          </a:xfrm>
          <a:prstGeom prst="homePlate">
            <a:avLst/>
          </a:prstGeom>
          <a:gradFill>
            <a:gsLst>
              <a:gs pos="0">
                <a:srgbClr val="DDEBCF"/>
              </a:gs>
              <a:gs pos="74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3C6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жилыми помещениями детей-сирот и лиц, оставшихся без попечения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родителей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21 620,0 тыс. рублей </a:t>
            </a:r>
          </a:p>
        </p:txBody>
      </p:sp>
    </p:spTree>
    <p:extLst>
      <p:ext uri="{BB962C8B-B14F-4D97-AF65-F5344CB8AC3E}">
        <p14:creationId xmlns:p14="http://schemas.microsoft.com/office/powerpoint/2010/main" val="3682503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99317" y="459086"/>
            <a:ext cx="6844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F0BF5"/>
                </a:solidFill>
                <a:latin typeface="Times New Roman" pitchFamily="18" charset="0"/>
                <a:cs typeface="Times New Roman" pitchFamily="18" charset="0"/>
              </a:rPr>
              <a:t>Расходы  «дорожного  фонда» в 2018 году</a:t>
            </a:r>
            <a:endParaRPr lang="ru-RU" sz="2800" dirty="0">
              <a:solidFill>
                <a:srgbClr val="5F0BF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http://ko44.ru/media/k2/items/cache/e5958f730a07aedbb3720cd26b9d72db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190" y="4058348"/>
            <a:ext cx="3576810" cy="26031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rusnovosty.ru/wp-content/uploads/2015/08/4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91" y="3822069"/>
            <a:ext cx="3854679" cy="303593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35757917"/>
              </p:ext>
            </p:extLst>
          </p:nvPr>
        </p:nvGraphicFramePr>
        <p:xfrm>
          <a:off x="0" y="965729"/>
          <a:ext cx="8817429" cy="3483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199707" y="0"/>
            <a:ext cx="3944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78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mi44.ru/upload/iblock/696/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0546"/>
            <a:ext cx="5471410" cy="41951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ribnoe.ru/wp-content/uploads/kompe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560164"/>
            <a:ext cx="4762500" cy="329783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39639" y="790972"/>
            <a:ext cx="8404361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50800"/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за счет субсидий из областного бюджета </a:t>
            </a:r>
            <a:r>
              <a:rPr lang="ru-RU" sz="2600" b="1" dirty="0" smtClean="0">
                <a:ln w="50800"/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средств бюджета района на софинансирование </a:t>
            </a:r>
            <a:r>
              <a:rPr lang="ru-RU" sz="2600" b="1" cap="none" spc="0" dirty="0" smtClean="0">
                <a:ln w="50800"/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в сфере ЖКХ </a:t>
            </a:r>
            <a:endParaRPr lang="ru-RU" sz="2600" b="1" cap="none" spc="0" dirty="0">
              <a:ln w="50800"/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941819" y="2083634"/>
            <a:ext cx="4202181" cy="3043620"/>
          </a:xfrm>
          <a:prstGeom prst="roundRect">
            <a:avLst/>
          </a:prstGeom>
          <a:gradFill>
            <a:gsLst>
              <a:gs pos="70000">
                <a:srgbClr val="00B0F0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Возмещение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предприятиям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жилищно-коммунального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хозяйства разницы между экономически обоснованными тарифами и платежами населения за коммунальные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2018 год - 3006,1 тыс. рублей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год – 3006,0 тыс. рублей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год – 3034,0 тыс.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22"/>
          <p:cNvSpPr/>
          <p:nvPr/>
        </p:nvSpPr>
        <p:spPr>
          <a:xfrm>
            <a:off x="-28506" y="2083634"/>
            <a:ext cx="4075849" cy="2243476"/>
          </a:xfrm>
          <a:prstGeom prst="roundRect">
            <a:avLst/>
          </a:prstGeom>
          <a:gradFill>
            <a:gsLst>
              <a:gs pos="70000">
                <a:srgbClr val="00B0F0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реконструкция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объектов водопроводно-канализационного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хозяйства      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2018 год -226 031,6  тыс. рублей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год – 226 075,3 тыс.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446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kogvest.ru/media/cache/e4/ad/fb/90/8b/c0/e4adfb908bc01814e1d6b5bcad1752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076" y="1372158"/>
            <a:ext cx="4097576" cy="273171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info161.ru/upload/iblock/18a/18a2b2f8d2762a45be26f86c17499c6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11712"/>
            <a:ext cx="4439076" cy="240232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4636" y="925882"/>
            <a:ext cx="8404361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50800"/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за счет субсидий из областного бюджета </a:t>
            </a:r>
            <a:r>
              <a:rPr lang="ru-RU" sz="2600" b="1" dirty="0" smtClean="0">
                <a:ln w="50800"/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средств бюджета района на </a:t>
            </a:r>
            <a:r>
              <a:rPr lang="ru-RU" sz="2600" b="1" dirty="0" err="1" smtClean="0">
                <a:ln w="50800"/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2600" b="1" dirty="0" smtClean="0">
                <a:ln w="50800"/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 сфере ЖКХ </a:t>
            </a:r>
            <a:endParaRPr lang="ru-RU" sz="2600" b="1" cap="none" spc="0" dirty="0">
              <a:ln w="50800"/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195496" y="3814380"/>
            <a:ext cx="4886793" cy="3043620"/>
          </a:xfrm>
          <a:prstGeom prst="roundRect">
            <a:avLst/>
          </a:prstGeom>
          <a:gradFill>
            <a:gsLst>
              <a:gs pos="70000">
                <a:srgbClr val="92D050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ПСД на строительство объектов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газификации в 2018 году: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Владимировское с.п. -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21 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953 тыс.руб.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Пролетарское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с.п. -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15 460,6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Садковское с.п. -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55 751,3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тыс.рублей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22"/>
          <p:cNvSpPr/>
          <p:nvPr/>
        </p:nvSpPr>
        <p:spPr>
          <a:xfrm>
            <a:off x="119647" y="1818434"/>
            <a:ext cx="4075849" cy="2243476"/>
          </a:xfrm>
          <a:prstGeom prst="roundRect">
            <a:avLst/>
          </a:prstGeom>
          <a:gradFill>
            <a:gsLst>
              <a:gs pos="70000">
                <a:srgbClr val="92D050"/>
              </a:gs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современной городской среды на территории Красносулинского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 в 2019-2020 годах по 12 595,5     тыс.рублей ежегодно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7822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4254" y="732703"/>
            <a:ext cx="7326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Доля муниципальных программ в общем объеме расходов бюджета района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060844126"/>
              </p:ext>
            </p:extLst>
          </p:nvPr>
        </p:nvGraphicFramePr>
        <p:xfrm>
          <a:off x="123932" y="1268760"/>
          <a:ext cx="8876560" cy="5446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79159" y="0"/>
            <a:ext cx="3964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658" y="1257862"/>
            <a:ext cx="8504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Образован район в 1923 году. В 1920-1924 годах входил в состав Донецкой губернии УССР. В 1931-1937 годах район дважды упразднялся, а г. Красный Сулин выделялся в самостоятельный административный центр. Из пригородной зоны города в 1940 году был образован Красногвардейский район с центром в селе Соколово-Кундрюченском. В 1956 году Красногвардейский район был объединён с территорией Красносулинского горсовета с присвоением ему наименования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Красносулинский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район, который в 1965 году был упразднён и вновь образован в 1965 году.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756" y="3461825"/>
            <a:ext cx="400383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Красносулинский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 расположен на западе Ростовской области. Граничит с Октябрьским, </a:t>
            </a: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Белокалитвинским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 Каменским районами, городами Шахты и 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Новошахтинск, а также с Украиной, на его территории находится контрольно-пропускной пункт Ростовской таможни. Общая площадь района — 1950 км². Население – 75,9 тыс. человек.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http://psiholik.ru/dokumenti-1-issledovateleskaya-rabotadoc/file1/1_html_57930a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100" y="3496412"/>
            <a:ext cx="4492099" cy="336158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83178" y="715404"/>
            <a:ext cx="70010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Административно- территориальное деление района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72147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6979" y="824518"/>
            <a:ext cx="73680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Структура муниципальных программ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Красносулинского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района на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90472380"/>
              </p:ext>
            </p:extLst>
          </p:nvPr>
        </p:nvGraphicFramePr>
        <p:xfrm>
          <a:off x="35496" y="1519706"/>
          <a:ext cx="9144000" cy="5338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14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5617" y="824518"/>
            <a:ext cx="72121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Структура муниципальных программ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Красносулинского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района на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93668397"/>
              </p:ext>
            </p:extLst>
          </p:nvPr>
        </p:nvGraphicFramePr>
        <p:xfrm>
          <a:off x="35496" y="1324514"/>
          <a:ext cx="9144000" cy="5533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4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2890" y="617350"/>
            <a:ext cx="7646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Структура муниципальных программ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Красносулинского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района на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19146602"/>
              </p:ext>
            </p:extLst>
          </p:nvPr>
        </p:nvGraphicFramePr>
        <p:xfrm>
          <a:off x="35496" y="1325236"/>
          <a:ext cx="9144000" cy="5223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49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481" y="1315092"/>
            <a:ext cx="8784405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«Бюджет для граждан» подготовлен Финансово-экономическим управлением Администрации Красносулинского района, на основании проекта решения Собрания депутатов Красносулинского района «О бюджете Красносулинского района на 2018 год и на плановый период» </a:t>
            </a:r>
          </a:p>
          <a:p>
            <a:endParaRPr lang="ru-RU" dirty="0" smtClean="0"/>
          </a:p>
          <a:p>
            <a:pPr algn="just"/>
            <a:r>
              <a:rPr lang="ru-RU" sz="2000" dirty="0" smtClean="0">
                <a:solidFill>
                  <a:srgbClr val="BD152D"/>
                </a:solidFill>
                <a:latin typeface="Times New Roman" pitchFamily="18" charset="0"/>
                <a:cs typeface="Times New Roman" pitchFamily="18" charset="0"/>
              </a:rPr>
              <a:t>Надеемся, что представленная выше информация оказалась Вам полезной и помогла составить достоверное мнение о проекте бюджета Красносулинского района на 2018-2020 годы.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возникновения вопросов и предложений Вы можете обратиться в Финансово­ экономическое управление Администрации Красносулинского района: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*по телефону 8 (86367) 5-30-33;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*по электронной почте </a:t>
            </a:r>
            <a:r>
              <a:rPr lang="en-US" u="sng" dirty="0" smtClean="0">
                <a:hlinkClick r:id="rId2"/>
              </a:rPr>
              <a:t>http://ksrayon.donland.ru/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написать письмо или прийти лично по адресу: 346350, г. Красный Сулин, улица Ленина, дом 11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37079" y="0"/>
            <a:ext cx="4006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32983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899549"/>
            <a:ext cx="89762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Благодарим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4" name="Содержимое 4" descr="clip_image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7347" y="809830"/>
            <a:ext cx="9171347" cy="4950301"/>
          </a:xfr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106256" y="0"/>
            <a:ext cx="4037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51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1604" y="1130968"/>
            <a:ext cx="7750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Поселения, входящие в состав 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Красносулинского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942" y="1961965"/>
            <a:ext cx="46075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Божковское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Владимировское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Горненское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Гуково-Гнилушевское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Долотинское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Киселевское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Ковалевское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Комиссаровское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Красносулинское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городское поселение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Михайловское сельское поселение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Пролетарское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Садковское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Табунщиковское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Углеродовское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Ударниковское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 descr="http://uchebana5.ru/images/1891/3780192/2cb42f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3236" y="3062869"/>
            <a:ext cx="5070764" cy="339563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16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4916928" y="4348977"/>
            <a:ext cx="3762169" cy="2190780"/>
            <a:chOff x="4040692" y="3568783"/>
            <a:chExt cx="3965883" cy="2309394"/>
          </a:xfrm>
          <a:effectLst>
            <a:outerShdw blurRad="50800" dist="50800" dir="5400000" algn="ctr" rotWithShape="0">
              <a:srgbClr val="000000">
                <a:alpha val="94000"/>
              </a:srgbClr>
            </a:outerShdw>
          </a:effectLst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040692" y="3568783"/>
              <a:ext cx="3965883" cy="230939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76200" dist="50800" sx="8000" sy="8000" algn="ctr" rotWithShape="0">
                <a:srgbClr val="000000">
                  <a:alpha val="94000"/>
                </a:srgbClr>
              </a:outerShdw>
              <a:reflection endPos="0" dir="5400000" sy="-100000" algn="bl" rotWithShape="0"/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228749" y="3649530"/>
              <a:ext cx="3635966" cy="19543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latin typeface="Times New Roman" pitchFamily="18" charset="0"/>
                  <a:cs typeface="Times New Roman" pitchFamily="18" charset="0"/>
                </a:rPr>
                <a:t>Областной </a:t>
              </a:r>
              <a:r>
                <a:rPr lang="ru-RU" sz="1800" b="1" i="1" kern="1200" dirty="0" smtClean="0">
                  <a:latin typeface="Times New Roman" pitchFamily="18" charset="0"/>
                  <a:cs typeface="Times New Roman" pitchFamily="18" charset="0"/>
                </a:rPr>
                <a:t>закон </a:t>
              </a:r>
              <a:r>
                <a:rPr lang="ru-RU" sz="1800" b="1" i="1" kern="1200" dirty="0" smtClean="0">
                  <a:latin typeface="Times New Roman" pitchFamily="18" charset="0"/>
                  <a:cs typeface="Times New Roman" pitchFamily="18" charset="0"/>
                </a:rPr>
                <a:t>от 21.12.2017 №1303 «Об областном бюджете на 2018 год и на плановый период 2019 и 2020 годов»</a:t>
              </a:r>
              <a:endParaRPr lang="ru-RU" sz="1800" b="1" i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Скругленный прямоугольник 1"/>
          <p:cNvSpPr/>
          <p:nvPr/>
        </p:nvSpPr>
        <p:spPr>
          <a:xfrm>
            <a:off x="379140" y="3461234"/>
            <a:ext cx="8434531" cy="75815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Основа формирования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Красносулинского района 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2018 год и на плановый период 2019 и 2020 годов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66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3739" y="4348977"/>
            <a:ext cx="3629910" cy="2190780"/>
          </a:xfrm>
          <a:prstGeom prst="roundRect">
            <a:avLst/>
          </a:prstGeom>
          <a:solidFill>
            <a:srgbClr val="00B050"/>
          </a:solidFill>
          <a:ln>
            <a:solidFill>
              <a:srgbClr val="345E12"/>
            </a:solidFill>
          </a:ln>
          <a:effectLst>
            <a:outerShdw blurRad="50800" dist="50800" dir="5400000" algn="ctr" rotWithShape="0">
              <a:srgbClr val="000000">
                <a:alpha val="9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Муниципальные программы Красносулинского района</a:t>
            </a:r>
            <a:endParaRPr lang="ru-RU" b="1" i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13317" y="981307"/>
            <a:ext cx="3490332" cy="2297152"/>
          </a:xfrm>
          <a:prstGeom prst="roundRect">
            <a:avLst/>
          </a:prstGeom>
          <a:solidFill>
            <a:srgbClr val="924073"/>
          </a:solidFill>
          <a:ln>
            <a:solidFill>
              <a:srgbClr val="7030A0"/>
            </a:solidFill>
          </a:ln>
          <a:effectLst>
            <a:outerShdw blurRad="50800" dist="50800" dir="5400000" algn="ctr" rotWithShape="0">
              <a:srgbClr val="000000">
                <a:alpha val="9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Красносулинского  района на 2018-2020 годы (Постановление  Администрации Красносулинского района от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04.08.2017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627)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596405" y="981307"/>
            <a:ext cx="3990034" cy="2297152"/>
          </a:xfrm>
          <a:prstGeom prst="roundRect">
            <a:avLst/>
          </a:prstGeom>
          <a:solidFill>
            <a:srgbClr val="0000FF"/>
          </a:solidFill>
          <a:effectLst>
            <a:outerShdw blurRad="50800" dist="50800" dir="5400000" algn="ctr" rotWithShape="0">
              <a:srgbClr val="000000">
                <a:alpha val="9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направления бюджетной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налоговой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политики Красносулинского района на 2018-2020 годы (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Администрации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Красносулинского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района от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23.10.2017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912</a:t>
            </a:r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07051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приоритеты бюджетной и налоговой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политики на 2018 – 2020 годы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1198" y="2047446"/>
            <a:ext cx="3168352" cy="914400"/>
          </a:xfrm>
          <a:prstGeom prst="roundRect">
            <a:avLst/>
          </a:prstGeom>
          <a:gradFill>
            <a:gsLst>
              <a:gs pos="0">
                <a:srgbClr val="86467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Наращивание темпов экономического роста 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44108" y="2047446"/>
            <a:ext cx="2808312" cy="914400"/>
          </a:xfrm>
          <a:prstGeom prst="roundRect">
            <a:avLst/>
          </a:prstGeom>
          <a:gradFill>
            <a:gsLst>
              <a:gs pos="0">
                <a:srgbClr val="86467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Повышение качества жизни населения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35374" y="2999534"/>
            <a:ext cx="4933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пути реализации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7383" y="3490333"/>
            <a:ext cx="1410695" cy="2999678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7383" y="4797717"/>
            <a:ext cx="130206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наполняемости местного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собственными доходами</a:t>
            </a:r>
          </a:p>
          <a:p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845224" y="3490334"/>
            <a:ext cx="1500141" cy="3008438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6" name="TextBox 15"/>
          <p:cNvSpPr txBox="1"/>
          <p:nvPr/>
        </p:nvSpPr>
        <p:spPr>
          <a:xfrm>
            <a:off x="1771338" y="5233992"/>
            <a:ext cx="1647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</a:t>
            </a:r>
          </a:p>
          <a:p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79677" y="3490334"/>
            <a:ext cx="1483699" cy="3025961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20" name="TextBox 19"/>
          <p:cNvSpPr txBox="1"/>
          <p:nvPr/>
        </p:nvSpPr>
        <p:spPr>
          <a:xfrm>
            <a:off x="3723920" y="5249213"/>
            <a:ext cx="159521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Стабильность налоговых и неналоговых условий</a:t>
            </a:r>
          </a:p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49375" y="3490333"/>
            <a:ext cx="1471961" cy="3025962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25" name="Скругленный прямоугольник 24"/>
          <p:cNvSpPr/>
          <p:nvPr/>
        </p:nvSpPr>
        <p:spPr>
          <a:xfrm>
            <a:off x="5544109" y="3490333"/>
            <a:ext cx="1804546" cy="2999677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27" name="TextBox 26"/>
          <p:cNvSpPr txBox="1"/>
          <p:nvPr/>
        </p:nvSpPr>
        <p:spPr>
          <a:xfrm>
            <a:off x="5544108" y="5081545"/>
            <a:ext cx="18045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качественных  и конкурентных муниципальных услуг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549375" y="5480068"/>
            <a:ext cx="15332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Инвестирование в человеческий капитал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2" descr="http://unap.ru/userfiles/images/2%D0%9A%20%D0%9E%D1%86%D0%B5%D0%BD%D0%BA%D0%B0%20%D0%90%D0%BA%D1%82%D0%B8%D0%B2%D0%BE%D0%B2%20-%20%D0%9E%D1%86%D0%B5%D0%BD%D0%BA%D0%B0%20c%20%D1%86%D0%B5%D0%BB%D1%8C%D1%8E%20%D0%BF%D1%80%D0%B8%D0%BD%D1%8F%D1%82%D0%B8%D1%8F%20%D1%80%D0%B5%D1%88%D0%B5%D0%BD%D0%B8%D0%B9%20%D0%BE%20%D0%BD%D0%B0%D0%B8%D0%BB%D1%83%D1%87%D1%88%D0%B5%D0%BC%20%D1%81%D0%BF%D0%BE%D1%81%D0%BE%D0%B1%D0%B5%20%D0%B8%D1%81%D0%BF%D0%BE%D0%BB%D1%8C%D0%B7%D0%BE%D0%B2%D0%B0%D0%BD%D0%B8%D1%8F%20%D0%B0%D0%BA%D1%82%D0%B8%D0%B2%D0%BE%D0%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8304" y="3660203"/>
            <a:ext cx="1193980" cy="1046895"/>
          </a:xfrm>
          <a:prstGeom prst="bevel">
            <a:avLst/>
          </a:prstGeom>
          <a:noFill/>
        </p:spPr>
      </p:pic>
      <p:pic>
        <p:nvPicPr>
          <p:cNvPr id="45058" name="Picture 2" descr="http://www.bykhov.by/wp-content/uploads/2016/08/%D0%B4%D0%BE%D1%85%D0%BE%D0%B4%D1%8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2" y="3715580"/>
            <a:ext cx="1248190" cy="93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http://ruwest.ru/upload/iblock/644/644bf6525629bb6b5bd8ba3ebc782d4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771" y="3775551"/>
            <a:ext cx="1224291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http://www.crbmart.ru/dok/nezavis-ocenk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420" y="3775553"/>
            <a:ext cx="1486046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8" descr="https://onkavkaz.com/upload/004/u437/012/06e7266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395" y="3775551"/>
            <a:ext cx="1295919" cy="93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8782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14996</TotalTime>
  <Words>3841</Words>
  <Application>Microsoft Office PowerPoint</Application>
  <PresentationFormat>Экран (4:3)</PresentationFormat>
  <Paragraphs>762</Paragraphs>
  <Slides>64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Формирование доходов бюджета Красносулинского района на 2018 год и плановый период 2019 и 2020 годов осуществлялось на основании основных параметров прогноза социально-экономического развития Красносулинского района с учетом налогового законодательства, действующего на момент составления проекта, а также с учетом прогнозных показателей поступлений по закрепленным доходным источникам, представленных администраторами доходов бюджета района, отчета об исполнении бюджета за 2016 год и текущий период 2017 года, а также данных статистической налоговой отчетности Управления Федеральной налоговой службы по Ростовской области.</vt:lpstr>
      <vt:lpstr>Презентация PowerPoint</vt:lpstr>
      <vt:lpstr>Презентация PowerPoint</vt:lpstr>
      <vt:lpstr> тыс. рублей</vt:lpstr>
      <vt:lpstr>Презентация PowerPoint</vt:lpstr>
      <vt:lpstr>Структура налоговых и неналоговых доходов     бюджета Красносулинского района на 2018 год </vt:lpstr>
      <vt:lpstr>Презентация PowerPoint</vt:lpstr>
      <vt:lpstr>Презентация PowerPoint</vt:lpstr>
      <vt:lpstr>Структура налоговых доходов       бюджета Красносулинского района на 2018 год и на плановый период 2019 и 2020 годов</vt:lpstr>
      <vt:lpstr>ООО «Гардиан стекло Ростов» </vt:lpstr>
      <vt:lpstr>Презентация PowerPoint</vt:lpstr>
      <vt:lpstr>Расходы бюджета района, тыс.рублей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здравоохранение за счет субсидий областного бюджета в 2018-2020 годах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КРАСНОСУЛИНСКОГО РАЙОНА НА 2017 ГОД И НА ПЛАНОВЫЙ ПЕРИОД 2018 и 2019 ГОДОВ</dc:title>
  <dc:creator>1</dc:creator>
  <cp:lastModifiedBy>Сиделева Ирина Вячеславовна</cp:lastModifiedBy>
  <cp:revision>1343</cp:revision>
  <dcterms:created xsi:type="dcterms:W3CDTF">2016-12-25T16:29:49Z</dcterms:created>
  <dcterms:modified xsi:type="dcterms:W3CDTF">2018-01-16T14:58:03Z</dcterms:modified>
</cp:coreProperties>
</file>