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drawings/drawing4.xml" ContentType="application/vnd.openxmlformats-officedocument.drawingml.chartshapes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drawings/drawing5.xml" ContentType="application/vnd.openxmlformats-officedocument.drawingml.chartshapes+xml"/>
  <Override PartName="/ppt/charts/chart9.xml" ContentType="application/vnd.openxmlformats-officedocument.drawingml.chart+xml"/>
  <Override PartName="/ppt/drawings/drawing6.xml" ContentType="application/vnd.openxmlformats-officedocument.drawingml.chartshapes+xml"/>
  <Override PartName="/ppt/charts/chart10.xml" ContentType="application/vnd.openxmlformats-officedocument.drawingml.chart+xml"/>
  <Override PartName="/ppt/drawings/drawing7.xml" ContentType="application/vnd.openxmlformats-officedocument.drawingml.chartshapes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drawings/drawing8.xml" ContentType="application/vnd.openxmlformats-officedocument.drawingml.chartshapes+xml"/>
  <Override PartName="/ppt/charts/chart14.xml" ContentType="application/vnd.openxmlformats-officedocument.drawingml.chart+xml"/>
  <Override PartName="/ppt/drawings/drawing9.xml" ContentType="application/vnd.openxmlformats-officedocument.drawingml.chartshapes+xml"/>
  <Override PartName="/ppt/charts/chart15.xml" ContentType="application/vnd.openxmlformats-officedocument.drawingml.chart+xml"/>
  <Override PartName="/ppt/drawings/drawing10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55"/>
  </p:notesMasterIdLst>
  <p:sldIdLst>
    <p:sldId id="257" r:id="rId2"/>
    <p:sldId id="276" r:id="rId3"/>
    <p:sldId id="310" r:id="rId4"/>
    <p:sldId id="308" r:id="rId5"/>
    <p:sldId id="277" r:id="rId6"/>
    <p:sldId id="268" r:id="rId7"/>
    <p:sldId id="258" r:id="rId8"/>
    <p:sldId id="270" r:id="rId9"/>
    <p:sldId id="271" r:id="rId10"/>
    <p:sldId id="272" r:id="rId11"/>
    <p:sldId id="278" r:id="rId12"/>
    <p:sldId id="279" r:id="rId13"/>
    <p:sldId id="259" r:id="rId14"/>
    <p:sldId id="262" r:id="rId15"/>
    <p:sldId id="263" r:id="rId16"/>
    <p:sldId id="264" r:id="rId17"/>
    <p:sldId id="265" r:id="rId18"/>
    <p:sldId id="266" r:id="rId19"/>
    <p:sldId id="260" r:id="rId20"/>
    <p:sldId id="261" r:id="rId21"/>
    <p:sldId id="275" r:id="rId22"/>
    <p:sldId id="281" r:id="rId23"/>
    <p:sldId id="309" r:id="rId24"/>
    <p:sldId id="283" r:id="rId25"/>
    <p:sldId id="267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3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12" r:id="rId51"/>
    <p:sldId id="273" r:id="rId52"/>
    <p:sldId id="311" r:id="rId53"/>
    <p:sldId id="274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A0F1FE"/>
    <a:srgbClr val="FFFFCC"/>
    <a:srgbClr val="993366"/>
    <a:srgbClr val="FF3399"/>
    <a:srgbClr val="3636A4"/>
    <a:srgbClr val="3333FF"/>
    <a:srgbClr val="99FF99"/>
    <a:srgbClr val="003300"/>
    <a:srgbClr val="7605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96" autoAdjust="0"/>
    <p:restoredTop sz="90937" autoAdjust="0"/>
  </p:normalViewPr>
  <p:slideViewPr>
    <p:cSldViewPr>
      <p:cViewPr varScale="1">
        <p:scale>
          <a:sx n="80" d="100"/>
          <a:sy n="80" d="100"/>
        </p:scale>
        <p:origin x="-1526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11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14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Microsoft_Excel_Worksheet15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6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7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Microsoft_Excel_Worksheet9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10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Лист1!$A$1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</c:dPt>
          <c:dPt>
            <c:idx val="1"/>
            <c:bubble3D val="0"/>
            <c:spPr>
              <a:solidFill>
                <a:srgbClr val="A0F1FE"/>
              </a:solidFill>
            </c:spPr>
          </c:dPt>
          <c:cat>
            <c:multiLvlStrRef>
              <c:f>Лист1!#ССЫЛКА!</c:f>
            </c:multiLvlStrRef>
          </c:cat>
          <c:val>
            <c:numRef>
              <c:f>Лист1!$A$2:$A$3</c:f>
              <c:numCache>
                <c:formatCode>General</c:formatCode>
                <c:ptCount val="2"/>
                <c:pt idx="0">
                  <c:v>55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1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806582961994932E-2"/>
          <c:y val="0.12979277608730042"/>
          <c:w val="0.57928064972227167"/>
          <c:h val="0.8686466065903640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14300"/>
            </a:sp3d>
          </c:spPr>
          <c:explosion val="33"/>
          <c:dPt>
            <c:idx val="0"/>
            <c:bubble3D val="0"/>
            <c:spPr>
              <a:solidFill>
                <a:srgbClr val="5F0BF5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Pt>
            <c:idx val="1"/>
            <c:bubble3D val="0"/>
            <c:spPr>
              <a:solidFill>
                <a:srgbClr val="EFFE2A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Pt>
            <c:idx val="2"/>
            <c:bubble3D val="0"/>
            <c:spPr>
              <a:solidFill>
                <a:srgbClr val="EF34F4"/>
              </a:solidFill>
              <a:scene3d>
                <a:camera prst="orthographicFront"/>
                <a:lightRig rig="threePt" dir="t"/>
              </a:scene3d>
              <a:sp3d>
                <a:bevelT w="114300"/>
              </a:sp3d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0.12675622338439016"/>
                  <c:y val="-0.2568777260921378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11117458388380559"/>
                  <c:y val="0.1227375570482284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12188</a:t>
                    </a:r>
                    <a:r>
                      <a:rPr lang="ru-RU" dirty="0" smtClean="0"/>
                      <a:t>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0387458747895791E-2"/>
                  <c:y val="-2.1761367371786228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2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Межбюджетные трансферты бюджетам сельских поселений (переданные полномочия)</c:v>
                </c:pt>
                <c:pt idx="1">
                  <c:v>Межбюджетные трансферты бюджетам городских поселений</c:v>
                </c:pt>
                <c:pt idx="2">
                  <c:v>Ремонт и содержание межпоселковых дорог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22474.400000000001</c:v>
                </c:pt>
                <c:pt idx="1">
                  <c:v>22354.1</c:v>
                </c:pt>
                <c:pt idx="2">
                  <c:v>12188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603875687572873"/>
          <c:y val="4.0608778558564922E-2"/>
          <c:w val="0.36532145594821347"/>
          <c:h val="0.9448070860524276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Бюджетные кредиты</c:v>
                </c:pt>
              </c:strCache>
            </c:strRef>
          </c:tx>
          <c:spPr>
            <a:solidFill>
              <a:srgbClr val="99FF99"/>
            </a:solidFill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1547.5</c:v>
                </c:pt>
                <c:pt idx="1">
                  <c:v>3225.6</c:v>
                </c:pt>
                <c:pt idx="2">
                  <c:v>4545.8999999999996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Иные межбюджетные трансферты на решение вопросов местного значения</c:v>
                </c:pt>
              </c:strCache>
            </c:strRef>
          </c:tx>
          <c:spPr>
            <a:solidFill>
              <a:srgbClr val="3333FF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3968.6</c:v>
                </c:pt>
                <c:pt idx="1">
                  <c:v>6221.7</c:v>
                </c:pt>
                <c:pt idx="2">
                  <c:v>5970.9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Иные межбюджетные трансферты на поддержание мер по сбалансированности бюджетов</c:v>
                </c:pt>
              </c:strCache>
            </c:strRef>
          </c:tx>
          <c:spPr>
            <a:solidFill>
              <a:srgbClr val="C00000"/>
            </a:solidFill>
            <a:scene3d>
              <a:camera prst="orthographicFront"/>
              <a:lightRig rig="threePt" dir="t"/>
            </a:scene3d>
            <a:sp3d>
              <a:bevelT prst="angle"/>
            </a:sp3d>
          </c:spPr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2">
                  <c:v>9024.7999999999993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0029056"/>
        <c:axId val="150030592"/>
        <c:axId val="0"/>
      </c:bar3DChart>
      <c:catAx>
        <c:axId val="150029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0030592"/>
        <c:crosses val="autoZero"/>
        <c:auto val="1"/>
        <c:lblAlgn val="ctr"/>
        <c:lblOffset val="100"/>
        <c:noMultiLvlLbl val="0"/>
      </c:catAx>
      <c:valAx>
        <c:axId val="1500305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002905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7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64"/>
        <c:gapDepth val="8"/>
        <c:shape val="cylinder"/>
        <c:axId val="150067840"/>
        <c:axId val="150077824"/>
        <c:axId val="0"/>
      </c:bar3DChart>
      <c:catAx>
        <c:axId val="150067840"/>
        <c:scaling>
          <c:orientation val="minMax"/>
        </c:scaling>
        <c:delete val="1"/>
        <c:axPos val="b"/>
        <c:majorTickMark val="out"/>
        <c:minorTickMark val="none"/>
        <c:tickLblPos val="nextTo"/>
        <c:crossAx val="150077824"/>
        <c:crosses val="autoZero"/>
        <c:auto val="1"/>
        <c:lblAlgn val="ctr"/>
        <c:lblOffset val="100"/>
        <c:noMultiLvlLbl val="0"/>
      </c:catAx>
      <c:valAx>
        <c:axId val="15007782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0067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5518352149350288E-2"/>
          <c:y val="2.5877608646336252E-2"/>
          <c:w val="0.64283984385967874"/>
          <c:h val="0.936743623308959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Федеральный бюджет</c:v>
                </c:pt>
              </c:strCache>
            </c:strRef>
          </c:tx>
          <c:spPr>
            <a:gradFill>
              <a:gsLst>
                <a:gs pos="70415">
                  <a:srgbClr val="34BD29"/>
                </a:gs>
                <a:gs pos="0">
                  <a:srgbClr val="93FBD3"/>
                </a:gs>
                <a:gs pos="39000">
                  <a:srgbClr val="A8F29C"/>
                </a:gs>
                <a:gs pos="100000">
                  <a:srgbClr val="27C723"/>
                </a:gs>
              </a:gsLst>
              <a:lin ang="9000000" scaled="0"/>
            </a:gradFill>
          </c:spPr>
          <c:invertIfNegative val="0"/>
          <c:dLbls>
            <c:dLbl>
              <c:idx val="0"/>
              <c:layout>
                <c:manualLayout>
                  <c:x val="1.7530088717892561E-2"/>
                  <c:y val="-0.13226333308127558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97 712,0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0.0</c:formatCode>
                <c:ptCount val="1"/>
                <c:pt idx="0">
                  <c:v>155001.9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Областной бюджет</c:v>
                </c:pt>
              </c:strCache>
            </c:strRef>
          </c:tx>
          <c:spPr>
            <a:gradFill>
              <a:gsLst>
                <a:gs pos="0">
                  <a:srgbClr val="FBEAC7"/>
                </a:gs>
                <a:gs pos="17999">
                  <a:srgbClr val="FEE7F2"/>
                </a:gs>
                <a:gs pos="36000">
                  <a:srgbClr val="FAC77D"/>
                </a:gs>
                <a:gs pos="61000">
                  <a:srgbClr val="FBA97D"/>
                </a:gs>
                <a:gs pos="82001">
                  <a:srgbClr val="FBD49C"/>
                </a:gs>
                <a:gs pos="100000">
                  <a:srgbClr val="FEE7F2"/>
                </a:gs>
              </a:gsLst>
              <a:lin ang="9000000" scaled="0"/>
            </a:gradFill>
          </c:spPr>
          <c:invertIfNegative val="0"/>
          <c:dLbls>
            <c:dLbl>
              <c:idx val="0"/>
              <c:layout>
                <c:manualLayout>
                  <c:x val="3.8106968587270612E-2"/>
                  <c:y val="0.29040427480888675"/>
                </c:manualLayout>
              </c:layout>
              <c:tx>
                <c:rich>
                  <a:bodyPr/>
                  <a:lstStyle/>
                  <a:p>
                    <a:r>
                      <a:rPr lang="ru-RU" sz="2720" b="1" baseline="0" dirty="0" smtClean="0">
                        <a:solidFill>
                          <a:srgbClr val="002060"/>
                        </a:solidFill>
                      </a:rPr>
                      <a:t>1 209 002,1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720" b="1" baseline="0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0.0</c:formatCode>
                <c:ptCount val="1"/>
                <c:pt idx="0">
                  <c:v>1094774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Бюджет района</c:v>
                </c:pt>
              </c:strCache>
            </c:strRef>
          </c:tx>
          <c:spPr>
            <a:gradFill>
              <a:gsLst>
                <a:gs pos="0">
                  <a:srgbClr val="FF3399"/>
                </a:gs>
                <a:gs pos="18000">
                  <a:srgbClr val="FF6633"/>
                </a:gs>
                <a:gs pos="39000">
                  <a:srgbClr val="FFFF00"/>
                </a:gs>
                <a:gs pos="62000">
                  <a:srgbClr val="01A78F"/>
                </a:gs>
                <a:gs pos="85000">
                  <a:srgbClr val="3366FF"/>
                </a:gs>
              </a:gsLst>
              <a:lin ang="9000000" scaled="0"/>
            </a:gradFill>
          </c:spPr>
          <c:invertIfNegative val="0"/>
          <c:dLbls>
            <c:dLbl>
              <c:idx val="0"/>
              <c:layout>
                <c:manualLayout>
                  <c:x val="3.9545133214834986E-2"/>
                  <c:y val="0.17539268082516879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510 813,3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Лист1!$D$2</c:f>
              <c:numCache>
                <c:formatCode>0.0</c:formatCode>
                <c:ptCount val="1"/>
                <c:pt idx="0">
                  <c:v>499669.8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cylinder"/>
        <c:axId val="139516544"/>
        <c:axId val="139530624"/>
        <c:axId val="0"/>
      </c:bar3DChart>
      <c:catAx>
        <c:axId val="139516544"/>
        <c:scaling>
          <c:orientation val="minMax"/>
        </c:scaling>
        <c:delete val="1"/>
        <c:axPos val="b"/>
        <c:majorTickMark val="out"/>
        <c:minorTickMark val="none"/>
        <c:tickLblPos val="nextTo"/>
        <c:crossAx val="139530624"/>
        <c:crosses val="autoZero"/>
        <c:auto val="1"/>
        <c:lblAlgn val="ctr"/>
        <c:lblOffset val="100"/>
        <c:noMultiLvlLbl val="0"/>
      </c:catAx>
      <c:valAx>
        <c:axId val="139530624"/>
        <c:scaling>
          <c:orientation val="minMax"/>
        </c:scaling>
        <c:delete val="1"/>
        <c:axPos val="l"/>
        <c:numFmt formatCode="0.0" sourceLinked="1"/>
        <c:majorTickMark val="out"/>
        <c:minorTickMark val="none"/>
        <c:tickLblPos val="nextTo"/>
        <c:crossAx val="139516544"/>
        <c:crosses val="autoZero"/>
        <c:crossBetween val="between"/>
        <c:dispUnits>
          <c:builtInUnit val="thousands"/>
          <c:dispUnitsLbl>
            <c:layout/>
          </c:dispUnitsLbl>
        </c:dispUnits>
      </c:valAx>
    </c:plotArea>
    <c:legend>
      <c:legendPos val="r"/>
      <c:layout>
        <c:manualLayout>
          <c:xMode val="edge"/>
          <c:yMode val="edge"/>
          <c:x val="0.70319730874029052"/>
          <c:y val="5.2510490279936047E-2"/>
          <c:w val="0.28803764690076311"/>
          <c:h val="0.64482857612478073"/>
        </c:manualLayout>
      </c:layout>
      <c:overlay val="0"/>
      <c:txPr>
        <a:bodyPr/>
        <a:lstStyle/>
        <a:p>
          <a:pPr>
            <a:defRPr sz="2000" b="1">
              <a:solidFill>
                <a:srgbClr val="B70D42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11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784209723412051E-3"/>
          <c:y val="0.13106370763538477"/>
          <c:w val="0.57600827300931012"/>
          <c:h val="0.3745762711864446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  <c:pt idx="0">
                  <c:v>Восток</c:v>
                </c:pt>
              </c:strCache>
            </c:strRef>
          </c:tx>
          <c:spPr>
            <a:solidFill>
              <a:schemeClr val="accent1"/>
            </a:solidFill>
            <a:ln w="9287">
              <a:solidFill>
                <a:schemeClr val="tx1"/>
              </a:solidFill>
              <a:prstDash val="solid"/>
            </a:ln>
          </c:spPr>
          <c:explosion val="25"/>
          <c:dPt>
            <c:idx val="0"/>
            <c:bubble3D val="0"/>
            <c:spPr>
              <a:solidFill>
                <a:srgbClr val="FF0000"/>
              </a:solidFill>
              <a:ln w="9287">
                <a:solidFill>
                  <a:schemeClr val="tx1"/>
                </a:solidFill>
                <a:prstDash val="solid"/>
              </a:ln>
            </c:spPr>
          </c:dPt>
          <c:dPt>
            <c:idx val="1"/>
            <c:bubble3D val="0"/>
            <c:spPr>
              <a:solidFill>
                <a:srgbClr val="00CCFF"/>
              </a:solidFill>
              <a:ln w="9287">
                <a:solidFill>
                  <a:schemeClr val="tx1"/>
                </a:solidFill>
                <a:prstDash val="solid"/>
              </a:ln>
            </c:spPr>
          </c:dPt>
          <c:dPt>
            <c:idx val="2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9287">
                <a:solidFill>
                  <a:schemeClr val="tx1"/>
                </a:solidFill>
                <a:prstDash val="solid"/>
              </a:ln>
            </c:spPr>
          </c:dPt>
          <c:dPt>
            <c:idx val="3"/>
            <c:bubble3D val="0"/>
            <c:spPr>
              <a:solidFill>
                <a:srgbClr val="92D050"/>
              </a:solidFill>
              <a:ln w="9287">
                <a:solidFill>
                  <a:schemeClr val="tx1"/>
                </a:solidFill>
                <a:prstDash val="solid"/>
              </a:ln>
            </c:spPr>
          </c:dPt>
          <c:dLbls>
            <c:dLbl>
              <c:idx val="2"/>
              <c:layout>
                <c:manualLayout>
                  <c:x val="1.6731353968181331E-2"/>
                  <c:y val="-3.509009001412101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4331832745890002E-2"/>
                  <c:y val="-1.52213397292444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Mode val="edge"/>
                  <c:yMode val="edge"/>
                  <c:x val="2.7921406411582209E-2"/>
                  <c:y val="0.1661016949152541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 w="18575">
                <a:noFill/>
              </a:ln>
            </c:spPr>
            <c:txPr>
              <a:bodyPr/>
              <a:lstStyle/>
              <a:p>
                <a:pPr>
                  <a:defRPr sz="1609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Sheet1!$B$1:$E$1</c:f>
              <c:strCache>
                <c:ptCount val="4"/>
                <c:pt idx="0">
                  <c:v>муниципальные программы социальной направленности</c:v>
                </c:pt>
                <c:pt idx="1">
                  <c:v>муниципальные программы обеспечения жизнедеятельности</c:v>
                </c:pt>
                <c:pt idx="2">
                  <c:v>муниципальные программы поддержки отраслей экономики</c:v>
                </c:pt>
                <c:pt idx="3">
                  <c:v>муниципальные программы общего характера</c:v>
                </c:pt>
              </c:strCache>
            </c:strRef>
          </c:cat>
          <c:val>
            <c:numRef>
              <c:f>Sheet1!$B$2:$E$2</c:f>
              <c:numCache>
                <c:formatCode>0.0</c:formatCode>
                <c:ptCount val="4"/>
                <c:pt idx="0">
                  <c:v>80.5</c:v>
                </c:pt>
                <c:pt idx="1">
                  <c:v>6.5</c:v>
                </c:pt>
                <c:pt idx="2">
                  <c:v>7.9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 w="18575">
          <a:noFill/>
        </a:ln>
      </c:spPr>
    </c:plotArea>
    <c:legend>
      <c:legendPos val="r"/>
      <c:layout>
        <c:manualLayout>
          <c:xMode val="edge"/>
          <c:yMode val="edge"/>
          <c:x val="0.40598155297651878"/>
          <c:y val="0.47118644067796611"/>
          <c:w val="0.59401844702348161"/>
          <c:h val="0.52881355932203356"/>
        </c:manualLayout>
      </c:layout>
      <c:overlay val="0"/>
      <c:spPr>
        <a:noFill/>
        <a:ln w="18575">
          <a:noFill/>
        </a:ln>
      </c:spPr>
      <c:txPr>
        <a:bodyPr/>
        <a:lstStyle/>
        <a:p>
          <a:pPr>
            <a:defRPr sz="1748" b="1" i="0" u="none" strike="noStrike" baseline="0">
              <a:solidFill>
                <a:schemeClr val="tx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</c:spPr>
  <c:txPr>
    <a:bodyPr/>
    <a:lstStyle/>
    <a:p>
      <a:pPr>
        <a:defRPr sz="1609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>
    <c:autoUpdate val="0"/>
  </c:externalData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0550585690677556"/>
          <c:y val="0.13139422417117069"/>
          <c:w val="0.57726001263730964"/>
          <c:h val="0.9444534901359215"/>
        </c:manualLayout>
      </c:layout>
      <c:doughnutChart>
        <c:varyColors val="1"/>
        <c:ser>
          <c:idx val="0"/>
          <c:order val="0"/>
          <c:spPr>
            <a:ln>
              <a:noFill/>
            </a:ln>
            <a:effectLst>
              <a:glow rad="127000">
                <a:schemeClr val="accent1">
                  <a:alpha val="49000"/>
                </a:schemeClr>
              </a:glow>
            </a:effectLst>
            <a:scene3d>
              <a:camera prst="orthographicFront"/>
              <a:lightRig rig="balanced" dir="t">
                <a:rot lat="0" lon="0" rev="19200000"/>
              </a:lightRig>
            </a:scene3d>
            <a:sp3d prstMaterial="matte">
              <a:bevelT w="60000" h="50800" prst="angle"/>
              <a:contourClr>
                <a:srgbClr val="000000"/>
              </a:contourClr>
            </a:sp3d>
          </c:spPr>
          <c:explosion val="1"/>
          <c:dPt>
            <c:idx val="0"/>
            <c:bubble3D val="0"/>
            <c:spPr>
              <a:solidFill>
                <a:srgbClr val="66FF33"/>
              </a:solidFill>
              <a:ln>
                <a:noFill/>
              </a:ln>
              <a:effectLst>
                <a:glow rad="127000">
                  <a:schemeClr val="accent1">
                    <a:alpha val="49000"/>
                  </a:schemeClr>
                </a:glow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rgbClr val="FFFF00"/>
              </a:solidFill>
              <a:ln>
                <a:noFill/>
              </a:ln>
              <a:effectLst>
                <a:glow rad="127000">
                  <a:schemeClr val="accent1">
                    <a:alpha val="49000"/>
                  </a:schemeClr>
                </a:glow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rgbClr val="E339D7"/>
              </a:solidFill>
              <a:ln>
                <a:noFill/>
              </a:ln>
              <a:effectLst>
                <a:glow rad="127000">
                  <a:schemeClr val="accent1">
                    <a:alpha val="49000"/>
                  </a:schemeClr>
                </a:glow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rgbClr val="CC3300"/>
              </a:solidFill>
              <a:ln>
                <a:noFill/>
              </a:ln>
              <a:effectLst>
                <a:glow rad="127000">
                  <a:schemeClr val="accent1">
                    <a:alpha val="49000"/>
                  </a:schemeClr>
                </a:glow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angle"/>
                <a:contourClr>
                  <a:srgbClr val="000000"/>
                </a:contourClr>
              </a:sp3d>
            </c:spPr>
          </c:dPt>
          <c:dPt>
            <c:idx val="4"/>
            <c:bubble3D val="0"/>
            <c:spPr>
              <a:solidFill>
                <a:srgbClr val="FFCCFF"/>
              </a:solidFill>
              <a:ln>
                <a:noFill/>
              </a:ln>
              <a:effectLst>
                <a:glow rad="127000">
                  <a:schemeClr val="accent1">
                    <a:alpha val="49000"/>
                  </a:schemeClr>
                </a:glow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angle"/>
                <a:contourClr>
                  <a:srgbClr val="000000"/>
                </a:contourClr>
              </a:sp3d>
            </c:spPr>
          </c:dPt>
          <c:dPt>
            <c:idx val="5"/>
            <c:bubble3D val="0"/>
            <c:spPr>
              <a:solidFill>
                <a:srgbClr val="3399FF"/>
              </a:solidFill>
              <a:ln>
                <a:noFill/>
              </a:ln>
              <a:effectLst>
                <a:glow rad="127000">
                  <a:schemeClr val="accent1">
                    <a:alpha val="49000"/>
                  </a:schemeClr>
                </a:glow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angle"/>
                <a:contourClr>
                  <a:srgbClr val="000000"/>
                </a:contourClr>
              </a:sp3d>
            </c:spPr>
          </c:dPt>
          <c:dPt>
            <c:idx val="6"/>
            <c:bubble3D val="0"/>
            <c:spPr>
              <a:solidFill>
                <a:srgbClr val="FF0000"/>
              </a:solidFill>
              <a:ln>
                <a:noFill/>
              </a:ln>
              <a:effectLst>
                <a:glow rad="127000">
                  <a:schemeClr val="accent1">
                    <a:alpha val="49000"/>
                  </a:schemeClr>
                </a:glow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angle"/>
                <a:contourClr>
                  <a:srgbClr val="000000"/>
                </a:contourClr>
              </a:sp3d>
            </c:spPr>
          </c:dPt>
          <c:dPt>
            <c:idx val="7"/>
            <c:bubble3D val="0"/>
            <c:spPr>
              <a:solidFill>
                <a:srgbClr val="33CCFF"/>
              </a:solidFill>
              <a:ln>
                <a:noFill/>
              </a:ln>
              <a:effectLst>
                <a:glow rad="127000">
                  <a:schemeClr val="accent1">
                    <a:alpha val="49000"/>
                  </a:schemeClr>
                </a:glow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angle"/>
                <a:contourClr>
                  <a:srgbClr val="000000"/>
                </a:contourClr>
              </a:sp3d>
            </c:spPr>
          </c:dPt>
          <c:val>
            <c:numRef>
              <c:f>Лист2!$B$4:$B$11</c:f>
              <c:numCache>
                <c:formatCode>General</c:formatCode>
                <c:ptCount val="8"/>
                <c:pt idx="0">
                  <c:v>22257.5</c:v>
                </c:pt>
                <c:pt idx="1">
                  <c:v>756606</c:v>
                </c:pt>
                <c:pt idx="2">
                  <c:v>521710.2</c:v>
                </c:pt>
                <c:pt idx="3">
                  <c:v>97539.8</c:v>
                </c:pt>
                <c:pt idx="4">
                  <c:v>43865.5</c:v>
                </c:pt>
                <c:pt idx="5">
                  <c:v>164139.29999999999</c:v>
                </c:pt>
                <c:pt idx="6">
                  <c:v>28912.1</c:v>
                </c:pt>
                <c:pt idx="7">
                  <c:v>121498.6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0"/>
      </c:doughnutChart>
      <c:spPr>
        <a:noFill/>
        <a:ln>
          <a:noFill/>
        </a:ln>
      </c:spPr>
    </c:plotArea>
    <c:plotVisOnly val="1"/>
    <c:dispBlanksAs val="zero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9862314085739317E-2"/>
          <c:y val="9.5058047976561089E-2"/>
          <c:w val="0.54696150481189854"/>
          <c:h val="0.8238373924189710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explosion val="25"/>
          <c:dPt>
            <c:idx val="0"/>
            <c:bubble3D val="0"/>
            <c:spPr>
              <a:solidFill>
                <a:srgbClr val="00FF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1"/>
            <c:bubble3D val="0"/>
            <c:spPr>
              <a:solidFill>
                <a:srgbClr val="760585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2"/>
            <c:bubble3D val="0"/>
            <c:spPr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3"/>
            <c:bubble3D val="0"/>
            <c:spPr>
              <a:solidFill>
                <a:srgbClr val="92D05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5"/>
            <c:bubble3D val="0"/>
            <c:spPr>
              <a:solidFill>
                <a:srgbClr val="FF00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6"/>
            <c:bubble3D val="0"/>
            <c:spPr>
              <a:solidFill>
                <a:srgbClr val="FFFF0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Pt>
            <c:idx val="7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 w="139700" h="139700" prst="divot"/>
              </a:sp3d>
            </c:spPr>
          </c:dPt>
          <c:dLbls>
            <c:dLbl>
              <c:idx val="0"/>
              <c:layout>
                <c:manualLayout>
                  <c:x val="-0.15401815398075239"/>
                  <c:y val="-0.10823585423915037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68,2 %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9831583552056102E-3"/>
                  <c:y val="4.3268449002014292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0" i="0" u="none" strike="noStrike" baseline="0" dirty="0" smtClean="0"/>
                      <a:t>14,1 %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4.8416338582677167E-2"/>
                  <c:y val="7.5751693828969083E-3"/>
                </c:manualLayout>
              </c:layout>
              <c:tx>
                <c:rich>
                  <a:bodyPr/>
                  <a:lstStyle/>
                  <a:p>
                    <a:r>
                      <a:rPr lang="ru-RU" sz="1800" b="0" i="0" u="none" strike="noStrike" baseline="0" dirty="0" smtClean="0"/>
                      <a:t>5,6 %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8066710411198615E-2"/>
                  <c:y val="-3.793316242446440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5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3</a:t>
                    </a:r>
                    <a:r>
                      <a:rPr lang="ru-RU" sz="1800" b="0" i="0" u="none" strike="noStrike" baseline="0" dirty="0" smtClean="0"/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9.4985783027121615E-3"/>
                  <c:y val="-6.772111334920351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4</a:t>
                    </a:r>
                    <a:r>
                      <a:rPr lang="ru-RU" sz="1800" b="0" i="0" u="none" strike="noStrike" baseline="0" dirty="0" smtClean="0"/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2.9645669291338585E-3"/>
                  <c:y val="-7.13228346456693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2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6</a:t>
                    </a:r>
                    <a:r>
                      <a:rPr lang="ru-RU" sz="1800" b="0" i="0" u="none" strike="noStrike" baseline="0" dirty="0" smtClean="0"/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5.9374453193350829E-2"/>
                  <c:y val="-5.795074162241350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,</a:t>
                    </a:r>
                    <a:r>
                      <a:rPr lang="ru-RU" dirty="0" smtClean="0"/>
                      <a:t>4</a:t>
                    </a:r>
                    <a:r>
                      <a:rPr lang="ru-RU" sz="1800" b="0" i="0" u="none" strike="noStrike" baseline="0" dirty="0" smtClean="0"/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tx>
                <c:rich>
                  <a:bodyPr/>
                  <a:lstStyle/>
                  <a:p>
                    <a:r>
                      <a:rPr lang="en-US" smtClean="0"/>
                      <a:t>0,</a:t>
                    </a:r>
                    <a:r>
                      <a:rPr lang="ru-RU" smtClean="0"/>
                      <a:t>4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0">
                  <c:v>НДФЛ</c:v>
                </c:pt>
                <c:pt idx="1">
                  <c:v>Доходы от использования имущества</c:v>
                </c:pt>
                <c:pt idx="2">
                  <c:v>Акцизы</c:v>
                </c:pt>
                <c:pt idx="3">
                  <c:v>Налоги на совокупный доход</c:v>
                </c:pt>
                <c:pt idx="4">
                  <c:v>Государственная пошлина</c:v>
                </c:pt>
                <c:pt idx="5">
                  <c:v>Доходы от реализации материальных и нематериальных активов </c:v>
                </c:pt>
                <c:pt idx="6">
                  <c:v>Штрафы</c:v>
                </c:pt>
                <c:pt idx="7">
                  <c:v>Другие доходы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68.2</c:v>
                </c:pt>
                <c:pt idx="1">
                  <c:v>14.7</c:v>
                </c:pt>
                <c:pt idx="2">
                  <c:v>2.4</c:v>
                </c:pt>
                <c:pt idx="3">
                  <c:v>5.8</c:v>
                </c:pt>
                <c:pt idx="4">
                  <c:v>2.7</c:v>
                </c:pt>
                <c:pt idx="5">
                  <c:v>5.0999999999999996</c:v>
                </c:pt>
                <c:pt idx="6">
                  <c:v>1.3</c:v>
                </c:pt>
                <c:pt idx="7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416666666666667"/>
          <c:y val="5.7976927302692001E-2"/>
          <c:w val="0.33750000000000097"/>
          <c:h val="0.89065079655740764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scene3d>
          <a:camera prst="orthographicFront"/>
          <a:lightRig rig="threePt" dir="t"/>
        </a:scene3d>
        <a:sp3d>
          <a:bevelT w="114300" prst="artDeco"/>
        </a:sp3d>
      </c:spPr>
    </c:sideWall>
    <c:backWall>
      <c:thickness val="0"/>
      <c:spPr>
        <a:scene3d>
          <a:camera prst="orthographicFront"/>
          <a:lightRig rig="threePt" dir="t"/>
        </a:scene3d>
        <a:sp3d>
          <a:bevelT w="114300" prst="artDeco"/>
        </a:sp3d>
      </c:spPr>
    </c:backWall>
    <c:plotArea>
      <c:layout>
        <c:manualLayout>
          <c:layoutTarget val="inner"/>
          <c:xMode val="edge"/>
          <c:yMode val="edge"/>
          <c:x val="5.0203747202691773E-2"/>
          <c:y val="3.7879765916736578E-2"/>
          <c:w val="0.68380695795705237"/>
          <c:h val="0.5085255172249103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Недоимка в консолидированный бюджет на 01.01.2017 -                                                              96 694,5 тыс.рублей</c:v>
                </c:pt>
              </c:strCache>
            </c:strRef>
          </c:tx>
          <c:spPr>
            <a:solidFill>
              <a:srgbClr val="7030A0"/>
            </a:solidFill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c:spPr>
          <c:invertIfNegative val="0"/>
          <c:cat>
            <c:strRef>
              <c:f>Лист1!$A$2:$A$5</c:f>
              <c:strCache>
                <c:ptCount val="4"/>
                <c:pt idx="0">
                  <c:v>НДФЛ</c:v>
                </c:pt>
                <c:pt idx="1">
                  <c:v>Транспортный налог</c:v>
                </c:pt>
                <c:pt idx="2">
                  <c:v>Налог на имущество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29895.200000000001</c:v>
                </c:pt>
                <c:pt idx="1">
                  <c:v>22364.7</c:v>
                </c:pt>
                <c:pt idx="2">
                  <c:v>18028.2</c:v>
                </c:pt>
                <c:pt idx="3">
                  <c:v>17497.900000000001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Недоимка в консолидированный бюджет на 01.01.2018 - 103 507,8 тыс.рублей</c:v>
                </c:pt>
              </c:strCache>
            </c:strRef>
          </c:tx>
          <c:spPr>
            <a:solidFill>
              <a:srgbClr val="A0F1FE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НДФЛ</c:v>
                </c:pt>
                <c:pt idx="1">
                  <c:v>Транспортный налог</c:v>
                </c:pt>
                <c:pt idx="2">
                  <c:v>Налог на имущество</c:v>
                </c:pt>
                <c:pt idx="3">
                  <c:v>Земельный налог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30402.5</c:v>
                </c:pt>
                <c:pt idx="1">
                  <c:v>24440.5</c:v>
                </c:pt>
                <c:pt idx="2">
                  <c:v>18245.5</c:v>
                </c:pt>
                <c:pt idx="3">
                  <c:v>20164.8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0115840"/>
        <c:axId val="150117376"/>
        <c:axId val="0"/>
      </c:bar3DChart>
      <c:catAx>
        <c:axId val="150115840"/>
        <c:scaling>
          <c:orientation val="minMax"/>
        </c:scaling>
        <c:delete val="0"/>
        <c:axPos val="b"/>
        <c:majorTickMark val="out"/>
        <c:minorTickMark val="none"/>
        <c:tickLblPos val="nextTo"/>
        <c:crossAx val="150117376"/>
        <c:crosses val="autoZero"/>
        <c:auto val="1"/>
        <c:lblAlgn val="ctr"/>
        <c:lblOffset val="100"/>
        <c:noMultiLvlLbl val="0"/>
      </c:catAx>
      <c:valAx>
        <c:axId val="1501173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011584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aseline="0"/>
            </a:pPr>
            <a:endParaRPr lang="ru-RU"/>
          </a:p>
        </c:txPr>
      </c:legendEntry>
      <c:layout>
        <c:manualLayout>
          <c:xMode val="edge"/>
          <c:yMode val="edge"/>
          <c:x val="0.75687673842045589"/>
          <c:y val="0.32225029775319475"/>
          <c:w val="0.24312326157954423"/>
          <c:h val="0.4265795844290751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собственных средств бюджета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scene3d>
              <a:camera prst="orthographicFront"/>
              <a:lightRig rig="threePt" dir="t"/>
            </a:scene3d>
            <a:sp3d>
              <a:bevelT w="6350"/>
            </a:sp3d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450705.4</c:v>
                </c:pt>
                <c:pt idx="1">
                  <c:v>510590.3</c:v>
                </c:pt>
                <c:pt idx="2">
                  <c:v>526678.9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счет межбюджетных трансфертов из областного бюджета</c:v>
                </c:pt>
              </c:strCache>
            </c:strRef>
          </c:tx>
          <c:spPr>
            <a:solidFill>
              <a:srgbClr val="993366"/>
            </a:solidFill>
            <a:effectLst>
              <a:outerShdw blurRad="50800" dist="50800" dir="5400000" algn="ctr" rotWithShape="0">
                <a:srgbClr val="000000">
                  <a:alpha val="85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9050"/>
            </a:sp3d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1552257.4</c:v>
                </c:pt>
                <c:pt idx="1">
                  <c:v>1226200.6000000001</c:v>
                </c:pt>
                <c:pt idx="2">
                  <c:v>1312683.7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1579264"/>
        <c:axId val="155844992"/>
        <c:axId val="0"/>
      </c:bar3DChart>
      <c:catAx>
        <c:axId val="151579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5844992"/>
        <c:crosses val="autoZero"/>
        <c:auto val="1"/>
        <c:lblAlgn val="ctr"/>
        <c:lblOffset val="100"/>
        <c:noMultiLvlLbl val="0"/>
      </c:catAx>
      <c:valAx>
        <c:axId val="155844992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5157926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972306319802871"/>
          <c:y val="0.15963770123115847"/>
          <c:w val="0.74083478084191434"/>
          <c:h val="0.72558139534883725"/>
        </c:manualLayout>
      </c:layout>
      <c:pie3DChart>
        <c:varyColors val="1"/>
        <c:ser>
          <c:idx val="0"/>
          <c:order val="0"/>
          <c:tx>
            <c:strRef>
              <c:f>Лист1!$A$1</c:f>
              <c:strCache>
                <c:ptCount val="1"/>
                <c:pt idx="0">
                  <c:v>Продажи</c:v>
                </c:pt>
              </c:strCache>
            </c:strRef>
          </c:tx>
          <c:spPr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25"/>
          <c:dPt>
            <c:idx val="1"/>
            <c:bubble3D val="0"/>
            <c:spPr>
              <a:solidFill>
                <a:srgbClr val="FFFF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00B0F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bubble3D val="0"/>
            <c:spPr>
              <a:solidFill>
                <a:srgbClr val="00B05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bubble3D val="0"/>
            <c:spPr>
              <a:solidFill>
                <a:srgbClr val="760585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bubble3D val="0"/>
            <c:spPr>
              <a:solidFill>
                <a:schemeClr val="accent2">
                  <a:lumMod val="75000"/>
                </a:schemeClr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6"/>
            <c:bubble3D val="0"/>
            <c:spPr>
              <a:solidFill>
                <a:srgbClr val="99FF99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7"/>
            <c:bubble3D val="0"/>
            <c:spPr>
              <a:solidFill>
                <a:srgbClr val="0070C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8"/>
            <c:bubble3D val="0"/>
            <c:spPr>
              <a:solidFill>
                <a:srgbClr val="993366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9"/>
            <c:bubble3D val="0"/>
            <c:spPr>
              <a:solidFill>
                <a:srgbClr val="0033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0"/>
            <c:bubble3D val="0"/>
            <c:spPr>
              <a:solidFill>
                <a:srgbClr val="FF000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5.3555192720305407E-2"/>
                  <c:y val="-5.7134352546240788E-2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dirty="0" smtClean="0"/>
                      <a:t>5,1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23798743479002493"/>
                  <c:y val="-5.417393593125136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0,5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.26362907610172392"/>
                  <c:y val="9.9502107053184838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5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7182827043593391"/>
                  <c:y val="0.2520130006146146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4,7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0042501410170214E-2"/>
                  <c:y val="0.1638036989562351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48,3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0.24343075836880293"/>
                  <c:y val="0.23287709223904374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en-US" b="1" dirty="0" smtClean="0"/>
                      <a:t>2,6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1.9593325320002724E-2"/>
                  <c:y val="0.25121303699538899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3,1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9.412528522259174E-2"/>
                  <c:y val="0.19455170341951719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29,7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0.21901967495216071"/>
                  <c:y val="8.1341520385636204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0,4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0.39936652691767066"/>
                  <c:y val="-1.8744367181234137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0,1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6.8105620695598154E-2"/>
                  <c:y val="-9.914122768576932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0,5</a:t>
                    </a:r>
                    <a:r>
                      <a:rPr lang="ru-RU" b="1" dirty="0" smtClean="0"/>
                      <a:t>%</a:t>
                    </a:r>
                    <a:endParaRPr lang="en-US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Лист1!$A$2:$A$12</c:f>
              <c:numCache>
                <c:formatCode>General</c:formatCode>
                <c:ptCount val="11"/>
                <c:pt idx="0">
                  <c:v>5.0999999999999996</c:v>
                </c:pt>
                <c:pt idx="1">
                  <c:v>0.5</c:v>
                </c:pt>
                <c:pt idx="2">
                  <c:v>5</c:v>
                </c:pt>
                <c:pt idx="3">
                  <c:v>4.7</c:v>
                </c:pt>
                <c:pt idx="4">
                  <c:v>48.3</c:v>
                </c:pt>
                <c:pt idx="5">
                  <c:v>2.6</c:v>
                </c:pt>
                <c:pt idx="6">
                  <c:v>3.1</c:v>
                </c:pt>
                <c:pt idx="7">
                  <c:v>29.7</c:v>
                </c:pt>
                <c:pt idx="8">
                  <c:v>0.4</c:v>
                </c:pt>
                <c:pt idx="9">
                  <c:v>0.1</c:v>
                </c:pt>
                <c:pt idx="10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Итого расходов</c:v>
                </c:pt>
              </c:strCache>
            </c:strRef>
          </c:tx>
          <c:spPr>
            <a:solidFill>
              <a:srgbClr val="3333FF"/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1776790.9</c:v>
                </c:pt>
                <c:pt idx="1">
                  <c:v>1839362.6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Расходы на соцсферу</c:v>
                </c:pt>
              </c:strCache>
            </c:strRef>
          </c:tx>
          <c:spPr>
            <a:solidFill>
              <a:srgbClr val="FF3399"/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1468146.1</c:v>
                </c:pt>
                <c:pt idx="1">
                  <c:v>1547913.8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50642688"/>
        <c:axId val="150644224"/>
        <c:axId val="0"/>
      </c:bar3DChart>
      <c:catAx>
        <c:axId val="15064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50644224"/>
        <c:crosses val="autoZero"/>
        <c:auto val="1"/>
        <c:lblAlgn val="ctr"/>
        <c:lblOffset val="100"/>
        <c:noMultiLvlLbl val="0"/>
      </c:catAx>
      <c:valAx>
        <c:axId val="150644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064268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247335878692884E-2"/>
          <c:y val="1.9638036957235656E-2"/>
          <c:w val="0.56015542899604964"/>
          <c:h val="0.9462728676828030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effectLst>
              <a:softEdge rad="31750"/>
            </a:effectLst>
            <a:scene3d>
              <a:camera prst="orthographicFront"/>
              <a:lightRig rig="balanced" dir="t">
                <a:rot lat="0" lon="0" rev="19200000"/>
              </a:lightRig>
            </a:scene3d>
            <a:sp3d prstMaterial="matte">
              <a:bevelT w="60000" h="50800" prst="divot"/>
              <a:contourClr>
                <a:srgbClr val="000000"/>
              </a:contourClr>
            </a:sp3d>
          </c:spPr>
          <c:explosion val="25"/>
          <c:dPt>
            <c:idx val="0"/>
            <c:bubble3D val="0"/>
            <c:spPr>
              <a:solidFill>
                <a:srgbClr val="00B0F0"/>
              </a:solidFill>
              <a:effectLst>
                <a:softEdge rad="31750"/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divot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effectLst>
                <a:softEdge rad="31750"/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divot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rgbClr val="C00000"/>
              </a:solidFill>
              <a:effectLst>
                <a:softEdge rad="31750"/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divot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rgbClr val="92D050"/>
              </a:solidFill>
              <a:effectLst>
                <a:softEdge rad="31750"/>
              </a:effectLst>
              <a:scene3d>
                <a:camera prst="orthographicFront"/>
                <a:lightRig rig="balanced" dir="t">
                  <a:rot lat="0" lon="0" rev="19200000"/>
                </a:lightRig>
              </a:scene3d>
              <a:sp3d prstMaterial="matte">
                <a:bevelT w="60000" h="50800" prst="divot"/>
                <a:contourClr>
                  <a:srgbClr val="000000"/>
                </a:contourClr>
              </a:sp3d>
            </c:spPr>
          </c:dPt>
          <c:cat>
            <c:strRef>
              <c:f>Лист1!$A$2:$A$5</c:f>
              <c:strCache>
                <c:ptCount val="4"/>
                <c:pt idx="0">
                  <c:v>Субсидии  на финансовое обеспечение выполнения муниципального задания</c:v>
                </c:pt>
                <c:pt idx="1">
                  <c:v>Субсидии на иные цели</c:v>
                </c:pt>
                <c:pt idx="2">
                  <c:v>Расходы на строительство детского сада 220 мест</c:v>
                </c:pt>
                <c:pt idx="3">
                  <c:v>Прочие расходы на образование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769315.3</c:v>
                </c:pt>
                <c:pt idx="1">
                  <c:v>38306.300000000003</c:v>
                </c:pt>
                <c:pt idx="2">
                  <c:v>62146.2</c:v>
                </c:pt>
                <c:pt idx="3">
                  <c:v>19411.900000000001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8402150075812298"/>
          <c:y val="1.8198675178418385E-2"/>
          <c:w val="0.40417204696922793"/>
          <c:h val="0.92291284532267492"/>
        </c:manualLayout>
      </c:layout>
      <c:overlay val="1"/>
      <c:txPr>
        <a:bodyPr/>
        <a:lstStyle/>
        <a:p>
          <a:pPr>
            <a:defRPr sz="20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3333FF"/>
            </a:solidFill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22781</c:v>
                </c:pt>
                <c:pt idx="1">
                  <c:v>56889.9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6724608"/>
        <c:axId val="57052544"/>
        <c:axId val="0"/>
      </c:bar3DChart>
      <c:catAx>
        <c:axId val="467246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7052544"/>
        <c:crosses val="autoZero"/>
        <c:auto val="1"/>
        <c:lblAlgn val="ctr"/>
        <c:lblOffset val="100"/>
        <c:noMultiLvlLbl val="0"/>
      </c:catAx>
      <c:valAx>
        <c:axId val="570525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67246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  <c:spPr>
        <a:solidFill>
          <a:srgbClr val="FFFFCC"/>
        </a:solidFill>
      </c:spPr>
    </c:floor>
    <c:sideWall>
      <c:thickness val="0"/>
      <c:spPr>
        <a:solidFill>
          <a:srgbClr val="FFFFCC"/>
        </a:solidFill>
      </c:spPr>
    </c:sideWall>
    <c:backWall>
      <c:thickness val="0"/>
      <c:spPr>
        <a:solidFill>
          <a:srgbClr val="FFFFCC"/>
        </a:solidFill>
      </c:spPr>
    </c:backWall>
    <c:plotArea>
      <c:layout>
        <c:manualLayout>
          <c:layoutTarget val="inner"/>
          <c:xMode val="edge"/>
          <c:yMode val="edge"/>
          <c:x val="0.19653442505884183"/>
          <c:y val="2.4555837758674797E-2"/>
          <c:w val="0.78795534406171897"/>
          <c:h val="0.8961395305548547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993366"/>
            </a:solidFill>
          </c:spPr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2016</c:v>
                </c:pt>
                <c:pt idx="1">
                  <c:v>2017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39106.9</c:v>
                </c:pt>
                <c:pt idx="1">
                  <c:v>47135.4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57211904"/>
        <c:axId val="57279232"/>
        <c:axId val="57201536"/>
      </c:bar3DChart>
      <c:catAx>
        <c:axId val="57211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7279232"/>
        <c:crosses val="autoZero"/>
        <c:auto val="1"/>
        <c:lblAlgn val="ctr"/>
        <c:lblOffset val="100"/>
        <c:noMultiLvlLbl val="0"/>
      </c:catAx>
      <c:valAx>
        <c:axId val="57279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7211904"/>
        <c:crosses val="autoZero"/>
        <c:crossBetween val="between"/>
      </c:valAx>
      <c:serAx>
        <c:axId val="57201536"/>
        <c:scaling>
          <c:orientation val="minMax"/>
        </c:scaling>
        <c:delete val="1"/>
        <c:axPos val="b"/>
        <c:majorTickMark val="out"/>
        <c:minorTickMark val="none"/>
        <c:tickLblPos val="nextTo"/>
        <c:crossAx val="57279232"/>
        <c:crosses val="autoZero"/>
      </c:serAx>
      <c:spPr>
        <a:solidFill>
          <a:srgbClr val="FFFFCC"/>
        </a:solidFill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     65 543,3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chemeClr val="accent6">
            <a:alpha val="50000"/>
          </a:scheme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53 769,4 тыс. рублей (82,0%)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75,0%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66FF33">
            <a:alpha val="50000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удовлетворительный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 (72,0%)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23171" custScaleY="94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12773" custScaleY="94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39931" custScaleY="94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34608" custScaleY="941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EEA1B88F-FD2C-4DDA-AE19-8B5D8804BAAF}" type="presOf" srcId="{1B2BDF9B-DC6C-41B9-8E36-F234E86CBAFC}" destId="{EED9949D-1149-48AC-BFA8-3B448F10D5F0}" srcOrd="0" destOrd="0" presId="urn:microsoft.com/office/officeart/2005/8/layout/venn3"/>
    <dgm:cxn modelId="{364D46A4-729C-45BF-BD55-9CC938699A21}" type="presOf" srcId="{32C475D9-450A-4569-8B12-3224F6A412BF}" destId="{AA711022-AFF6-4EC0-A985-D536D2EDB44D}" srcOrd="0" destOrd="0" presId="urn:microsoft.com/office/officeart/2005/8/layout/venn3"/>
    <dgm:cxn modelId="{301C0949-D57B-4DF5-B3C5-CC0F6C062CA3}" type="presOf" srcId="{B446078F-C01E-47AE-8364-F81F9BCDEAF0}" destId="{B9A5FFA2-CE2D-46ED-8592-22E74119DDB5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F9ED3C18-87AD-4FF6-A8AB-2ABA572534C0}" type="presOf" srcId="{9F84351F-C1E6-47DE-8186-F4BDD26B3064}" destId="{63381073-A66C-40EF-AFDA-A454ADF0D540}" srcOrd="0" destOrd="0" presId="urn:microsoft.com/office/officeart/2005/8/layout/venn3"/>
    <dgm:cxn modelId="{86EE7B0B-C080-4930-A28E-B4B148BF4581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F1955833-D829-412A-AAE7-1FB1085BCD65}" type="presParOf" srcId="{EED9949D-1149-48AC-BFA8-3B448F10D5F0}" destId="{B9A5FFA2-CE2D-46ED-8592-22E74119DDB5}" srcOrd="0" destOrd="0" presId="urn:microsoft.com/office/officeart/2005/8/layout/venn3"/>
    <dgm:cxn modelId="{4C177492-D3F0-4131-8E27-0D57615C33DF}" type="presParOf" srcId="{EED9949D-1149-48AC-BFA8-3B448F10D5F0}" destId="{732ABA2C-E795-4988-9D55-29B6BC4D5837}" srcOrd="1" destOrd="0" presId="urn:microsoft.com/office/officeart/2005/8/layout/venn3"/>
    <dgm:cxn modelId="{28F7FF50-6744-4DF6-A1E7-BC0DC5F10C00}" type="presParOf" srcId="{EED9949D-1149-48AC-BFA8-3B448F10D5F0}" destId="{73852D5B-5063-4A9F-936E-6AD03018119D}" srcOrd="2" destOrd="0" presId="urn:microsoft.com/office/officeart/2005/8/layout/venn3"/>
    <dgm:cxn modelId="{1B7BD91D-92A4-45F2-B014-49CAACBB10C8}" type="presParOf" srcId="{EED9949D-1149-48AC-BFA8-3B448F10D5F0}" destId="{4DAA1B8A-BA3E-495A-A0BF-2903D31C7DE3}" srcOrd="3" destOrd="0" presId="urn:microsoft.com/office/officeart/2005/8/layout/venn3"/>
    <dgm:cxn modelId="{B52855C7-346E-4185-BAFE-3C899C249031}" type="presParOf" srcId="{EED9949D-1149-48AC-BFA8-3B448F10D5F0}" destId="{AA711022-AFF6-4EC0-A985-D536D2EDB44D}" srcOrd="4" destOrd="0" presId="urn:microsoft.com/office/officeart/2005/8/layout/venn3"/>
    <dgm:cxn modelId="{5D21CBEC-6279-44F7-A309-E18E3E25F31E}" type="presParOf" srcId="{EED9949D-1149-48AC-BFA8-3B448F10D5F0}" destId="{E7ABF60F-1B85-43C9-915E-E7D94B416815}" srcOrd="5" destOrd="0" presId="urn:microsoft.com/office/officeart/2005/8/layout/venn3"/>
    <dgm:cxn modelId="{5A005F5A-E34B-47FF-8AAC-FD5CE98D3C34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7C80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</a:t>
          </a:r>
        </a:p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67 932,2 тыс. рублей       </a:t>
          </a:r>
          <a:endParaRPr lang="ru-RU" sz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67 918 тыс. рублей  (100,0%) 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73,0%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низкий (72,0%)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349230" custScaleY="254203" custLinFactNeighborX="11095" custLinFactNeighborY="-37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346808" custScaleY="261761" custLinFactX="-533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340918" custScaleY="267642" custLinFactNeighborX="-8165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288027" custScaleY="2680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75E0F4B9-35C8-450F-A86F-CDA980B159F5}" type="presOf" srcId="{32C475D9-450A-4569-8B12-3224F6A412BF}" destId="{AA711022-AFF6-4EC0-A985-D536D2EDB44D}" srcOrd="0" destOrd="0" presId="urn:microsoft.com/office/officeart/2005/8/layout/venn3"/>
    <dgm:cxn modelId="{B6BEEA3F-1781-44BE-8883-2541CD744E52}" type="presOf" srcId="{26D9DC26-5C4D-4F6C-A298-1DEAAEA6D098}" destId="{73852D5B-5063-4A9F-936E-6AD03018119D}" srcOrd="0" destOrd="0" presId="urn:microsoft.com/office/officeart/2005/8/layout/venn3"/>
    <dgm:cxn modelId="{27BEF775-5950-4552-811D-563485F7DE42}" type="presOf" srcId="{B446078F-C01E-47AE-8364-F81F9BCDEAF0}" destId="{B9A5FFA2-CE2D-46ED-8592-22E74119DDB5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482251F1-BF70-4034-9492-C1AD28D7DB4D}" type="presOf" srcId="{1B2BDF9B-DC6C-41B9-8E36-F234E86CBAFC}" destId="{EED9949D-1149-48AC-BFA8-3B448F10D5F0}" srcOrd="0" destOrd="0" presId="urn:microsoft.com/office/officeart/2005/8/layout/venn3"/>
    <dgm:cxn modelId="{E5995031-4F5B-4EDE-88A3-85C60EA21B89}" type="presOf" srcId="{9F84351F-C1E6-47DE-8186-F4BDD26B3064}" destId="{63381073-A66C-40EF-AFDA-A454ADF0D54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D837B459-933E-4BD5-8EA3-8764BFDACAC0}" type="presParOf" srcId="{EED9949D-1149-48AC-BFA8-3B448F10D5F0}" destId="{B9A5FFA2-CE2D-46ED-8592-22E74119DDB5}" srcOrd="0" destOrd="0" presId="urn:microsoft.com/office/officeart/2005/8/layout/venn3"/>
    <dgm:cxn modelId="{E53CE61C-1BF0-4FA5-BD3C-356EC17EB30D}" type="presParOf" srcId="{EED9949D-1149-48AC-BFA8-3B448F10D5F0}" destId="{732ABA2C-E795-4988-9D55-29B6BC4D5837}" srcOrd="1" destOrd="0" presId="urn:microsoft.com/office/officeart/2005/8/layout/venn3"/>
    <dgm:cxn modelId="{77BCF98B-86F0-4B23-B3F4-CDD3081F3931}" type="presParOf" srcId="{EED9949D-1149-48AC-BFA8-3B448F10D5F0}" destId="{73852D5B-5063-4A9F-936E-6AD03018119D}" srcOrd="2" destOrd="0" presId="urn:microsoft.com/office/officeart/2005/8/layout/venn3"/>
    <dgm:cxn modelId="{228C91F9-CB37-4EFD-AF15-7A18877C9763}" type="presParOf" srcId="{EED9949D-1149-48AC-BFA8-3B448F10D5F0}" destId="{4DAA1B8A-BA3E-495A-A0BF-2903D31C7DE3}" srcOrd="3" destOrd="0" presId="urn:microsoft.com/office/officeart/2005/8/layout/venn3"/>
    <dgm:cxn modelId="{5BEE7F13-DC9F-459B-A585-B3A3C673075F}" type="presParOf" srcId="{EED9949D-1149-48AC-BFA8-3B448F10D5F0}" destId="{AA711022-AFF6-4EC0-A985-D536D2EDB44D}" srcOrd="4" destOrd="0" presId="urn:microsoft.com/office/officeart/2005/8/layout/venn3"/>
    <dgm:cxn modelId="{FDD410E5-1D83-4D08-8C10-DF3D39175A5C}" type="presParOf" srcId="{EED9949D-1149-48AC-BFA8-3B448F10D5F0}" destId="{E7ABF60F-1B85-43C9-915E-E7D94B416815}" srcOrd="5" destOrd="0" presId="urn:microsoft.com/office/officeart/2005/8/layout/venn3"/>
    <dgm:cxn modelId="{301DD75B-BC33-44CC-9FD6-E06594355436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>
        <a:solidFill>
          <a:srgbClr val="FF7C80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Предусмотрено муниципальной  программой на 2017 год –   </a:t>
          </a:r>
        </a:p>
        <a:p>
          <a:r>
            <a:rPr lang="ru-RU" sz="1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852 344,5 тыс. рублей       </a:t>
          </a:r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847 385,9 тыс. рублей   (99,4%) 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 (94,0%)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628385" custScaleY="464268" custLinFactNeighborX="24471" custLinFactNeighborY="-210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  <dgm:t>
        <a:bodyPr/>
        <a:lstStyle/>
        <a:p>
          <a:endParaRPr lang="ru-RU"/>
        </a:p>
      </dgm:t>
    </dgm:pt>
    <dgm:pt modelId="{73852D5B-5063-4A9F-936E-6AD03018119D}" type="pres">
      <dgm:prSet presAssocID="{26D9DC26-5C4D-4F6C-A298-1DEAAEA6D098}" presName="Name5" presStyleLbl="vennNode1" presStyleIdx="1" presStyleCnt="4" custScaleX="664512" custScaleY="476291" custLinFactNeighborX="36640" custLinFactNeighborY="13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  <dgm:t>
        <a:bodyPr/>
        <a:lstStyle/>
        <a:p>
          <a:endParaRPr lang="ru-RU"/>
        </a:p>
      </dgm:t>
    </dgm:pt>
    <dgm:pt modelId="{AA711022-AFF6-4EC0-A985-D536D2EDB44D}" type="pres">
      <dgm:prSet presAssocID="{32C475D9-450A-4569-8B12-3224F6A412BF}" presName="Name5" presStyleLbl="vennNode1" presStyleIdx="2" presStyleCnt="4" custScaleX="708338" custScaleY="476291" custLinFactNeighborX="48914" custLinFactNeighborY="-70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  <dgm:t>
        <a:bodyPr/>
        <a:lstStyle/>
        <a:p>
          <a:endParaRPr lang="ru-RU"/>
        </a:p>
      </dgm:t>
    </dgm:pt>
    <dgm:pt modelId="{63381073-A66C-40EF-AFDA-A454ADF0D540}" type="pres">
      <dgm:prSet presAssocID="{9F84351F-C1E6-47DE-8186-F4BDD26B3064}" presName="Name5" presStyleLbl="vennNode1" presStyleIdx="3" presStyleCnt="4" custScaleX="720759" custScaleY="476291" custLinFactX="179938" custLinFactNeighborX="200000" custLinFactNeighborY="-56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88FEFA-7458-4C40-B254-429B74CE6659}" type="presOf" srcId="{B446078F-C01E-47AE-8364-F81F9BCDEAF0}" destId="{B9A5FFA2-CE2D-46ED-8592-22E74119DDB5}" srcOrd="0" destOrd="0" presId="urn:microsoft.com/office/officeart/2005/8/layout/venn3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6741C770-71BD-4D42-ACBB-FDD38CBD2460}" type="presOf" srcId="{1B2BDF9B-DC6C-41B9-8E36-F234E86CBAFC}" destId="{EED9949D-1149-48AC-BFA8-3B448F10D5F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2698D63F-C1EC-4B6C-9DDE-396461D7AB7F}" type="presOf" srcId="{26D9DC26-5C4D-4F6C-A298-1DEAAEA6D098}" destId="{73852D5B-5063-4A9F-936E-6AD03018119D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854FEAA-80DC-46EC-8EC3-929565EE76C3}" type="presOf" srcId="{32C475D9-450A-4569-8B12-3224F6A412BF}" destId="{AA711022-AFF6-4EC0-A985-D536D2EDB44D}" srcOrd="0" destOrd="0" presId="urn:microsoft.com/office/officeart/2005/8/layout/venn3"/>
    <dgm:cxn modelId="{D5D0BF83-A515-4777-AEDE-39D8157004E6}" type="presOf" srcId="{9F84351F-C1E6-47DE-8186-F4BDD26B3064}" destId="{63381073-A66C-40EF-AFDA-A454ADF0D54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8E57E73C-D6F7-41B8-9D16-CF081E0D6ED3}" type="presParOf" srcId="{EED9949D-1149-48AC-BFA8-3B448F10D5F0}" destId="{B9A5FFA2-CE2D-46ED-8592-22E74119DDB5}" srcOrd="0" destOrd="0" presId="urn:microsoft.com/office/officeart/2005/8/layout/venn3"/>
    <dgm:cxn modelId="{2E36B2AE-408A-414E-B8A6-EC55E1BECBEC}" type="presParOf" srcId="{EED9949D-1149-48AC-BFA8-3B448F10D5F0}" destId="{732ABA2C-E795-4988-9D55-29B6BC4D5837}" srcOrd="1" destOrd="0" presId="urn:microsoft.com/office/officeart/2005/8/layout/venn3"/>
    <dgm:cxn modelId="{F438BD3B-2897-4462-BF06-83FDDEE48B30}" type="presParOf" srcId="{EED9949D-1149-48AC-BFA8-3B448F10D5F0}" destId="{73852D5B-5063-4A9F-936E-6AD03018119D}" srcOrd="2" destOrd="0" presId="urn:microsoft.com/office/officeart/2005/8/layout/venn3"/>
    <dgm:cxn modelId="{ED0D3B23-641F-4C65-A900-CD5DD9CFF716}" type="presParOf" srcId="{EED9949D-1149-48AC-BFA8-3B448F10D5F0}" destId="{4DAA1B8A-BA3E-495A-A0BF-2903D31C7DE3}" srcOrd="3" destOrd="0" presId="urn:microsoft.com/office/officeart/2005/8/layout/venn3"/>
    <dgm:cxn modelId="{3AF6FE43-CCC8-4589-AAB4-410057430454}" type="presParOf" srcId="{EED9949D-1149-48AC-BFA8-3B448F10D5F0}" destId="{AA711022-AFF6-4EC0-A985-D536D2EDB44D}" srcOrd="4" destOrd="0" presId="urn:microsoft.com/office/officeart/2005/8/layout/venn3"/>
    <dgm:cxn modelId="{B5CB6E41-F97B-4720-B71F-7809CCCA4BC7}" type="presParOf" srcId="{EED9949D-1149-48AC-BFA8-3B448F10D5F0}" destId="{E7ABF60F-1B85-43C9-915E-E7D94B416815}" srcOrd="5" destOrd="0" presId="urn:microsoft.com/office/officeart/2005/8/layout/venn3"/>
    <dgm:cxn modelId="{4AA0A409-62EA-433A-9E87-09D0D717DAC2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7C80">
            <a:alpha val="49804"/>
          </a:srgbClr>
        </a:solidFill>
      </dgm:spPr>
      <dgm:t>
        <a:bodyPr/>
        <a:lstStyle/>
        <a:p>
          <a:r>
            <a:rPr lang="ru-RU" sz="135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12,4 тыс. рублей</a:t>
          </a:r>
          <a:endParaRPr lang="ru-RU" sz="135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35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12,3 тыс. рублей (99,2%)</a:t>
          </a:r>
          <a:endParaRPr lang="ru-RU" sz="135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35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78,0%</a:t>
          </a:r>
          <a:endParaRPr lang="ru-RU" sz="135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35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(89,0%)</a:t>
          </a:r>
          <a:endParaRPr lang="ru-RU" sz="135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99643" custScaleY="1291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200413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10326" custScaleY="130190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202638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5F6814BF-72B8-465E-8751-73D80AA3E313}" type="presOf" srcId="{32C475D9-450A-4569-8B12-3224F6A412BF}" destId="{AA711022-AFF6-4EC0-A985-D536D2EDB44D}" srcOrd="0" destOrd="0" presId="urn:microsoft.com/office/officeart/2005/8/layout/venn3"/>
    <dgm:cxn modelId="{3D84C9EF-13AF-4688-811B-242AB50FD4F4}" type="presOf" srcId="{1B2BDF9B-DC6C-41B9-8E36-F234E86CBAFC}" destId="{EED9949D-1149-48AC-BFA8-3B448F10D5F0}" srcOrd="0" destOrd="0" presId="urn:microsoft.com/office/officeart/2005/8/layout/venn3"/>
    <dgm:cxn modelId="{3E634DDD-9B8B-4DA6-A332-EA300BDC40DC}" type="presOf" srcId="{B446078F-C01E-47AE-8364-F81F9BCDEAF0}" destId="{B9A5FFA2-CE2D-46ED-8592-22E74119DDB5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42C61CF7-B9B7-40BB-9630-BA34DD13173E}" type="presOf" srcId="{9F84351F-C1E6-47DE-8186-F4BDD26B3064}" destId="{63381073-A66C-40EF-AFDA-A454ADF0D540}" srcOrd="0" destOrd="0" presId="urn:microsoft.com/office/officeart/2005/8/layout/venn3"/>
    <dgm:cxn modelId="{3F8769EF-803C-4C33-BCB7-2AD7F509D7EE}" type="presOf" srcId="{26D9DC26-5C4D-4F6C-A298-1DEAAEA6D098}" destId="{73852D5B-5063-4A9F-936E-6AD03018119D}" srcOrd="0" destOrd="0" presId="urn:microsoft.com/office/officeart/2005/8/layout/venn3"/>
    <dgm:cxn modelId="{93CEEF42-8729-4E09-B02E-A3BBB401C43F}" type="presParOf" srcId="{EED9949D-1149-48AC-BFA8-3B448F10D5F0}" destId="{B9A5FFA2-CE2D-46ED-8592-22E74119DDB5}" srcOrd="0" destOrd="0" presId="urn:microsoft.com/office/officeart/2005/8/layout/venn3"/>
    <dgm:cxn modelId="{5A5DD959-D667-4DC6-B180-D6DC1A5B7663}" type="presParOf" srcId="{EED9949D-1149-48AC-BFA8-3B448F10D5F0}" destId="{732ABA2C-E795-4988-9D55-29B6BC4D5837}" srcOrd="1" destOrd="0" presId="urn:microsoft.com/office/officeart/2005/8/layout/venn3"/>
    <dgm:cxn modelId="{DD422E81-D597-42FA-8BF5-229C94F014F9}" type="presParOf" srcId="{EED9949D-1149-48AC-BFA8-3B448F10D5F0}" destId="{73852D5B-5063-4A9F-936E-6AD03018119D}" srcOrd="2" destOrd="0" presId="urn:microsoft.com/office/officeart/2005/8/layout/venn3"/>
    <dgm:cxn modelId="{8E8B0371-925B-4F5F-AF2F-D37B813556A3}" type="presParOf" srcId="{EED9949D-1149-48AC-BFA8-3B448F10D5F0}" destId="{4DAA1B8A-BA3E-495A-A0BF-2903D31C7DE3}" srcOrd="3" destOrd="0" presId="urn:microsoft.com/office/officeart/2005/8/layout/venn3"/>
    <dgm:cxn modelId="{4A0A9779-DC6F-412E-A120-3EB135497AD6}" type="presParOf" srcId="{EED9949D-1149-48AC-BFA8-3B448F10D5F0}" destId="{AA711022-AFF6-4EC0-A985-D536D2EDB44D}" srcOrd="4" destOrd="0" presId="urn:microsoft.com/office/officeart/2005/8/layout/venn3"/>
    <dgm:cxn modelId="{C25F1E95-C20A-42D8-AFAB-A33B3FF67CB0}" type="presParOf" srcId="{EED9949D-1149-48AC-BFA8-3B448F10D5F0}" destId="{E7ABF60F-1B85-43C9-915E-E7D94B416815}" srcOrd="5" destOrd="0" presId="urn:microsoft.com/office/officeart/2005/8/layout/venn3"/>
    <dgm:cxn modelId="{CBCBC518-D630-4ACE-8F29-962D32DD96B2}" type="presParOf" srcId="{EED9949D-1149-48AC-BFA8-3B448F10D5F0}" destId="{63381073-A66C-40EF-AFDA-A454ADF0D540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ru-RU" sz="155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550,0 тыс. рублей</a:t>
          </a:r>
          <a:endParaRPr lang="ru-RU" sz="155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chemeClr val="accent6">
            <a:alpha val="50000"/>
          </a:schemeClr>
        </a:solidFill>
      </dgm:spPr>
      <dgm:t>
        <a:bodyPr/>
        <a:lstStyle/>
        <a:p>
          <a:r>
            <a:rPr lang="ru-RU" sz="155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550,0 тыс. рублей (100,0%)</a:t>
          </a:r>
          <a:endParaRPr lang="ru-RU" sz="155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ru-RU" sz="155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 30,0%</a:t>
          </a:r>
          <a:endParaRPr lang="ru-RU" sz="155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66FF33">
            <a:alpha val="50000"/>
          </a:srgbClr>
        </a:solidFill>
      </dgm:spPr>
      <dgm:t>
        <a:bodyPr/>
        <a:lstStyle/>
        <a:p>
          <a:r>
            <a:rPr lang="ru-RU" sz="155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низкий (65,0%)</a:t>
          </a:r>
          <a:endParaRPr lang="ru-RU" sz="155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43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440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40459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31886" custLinFactNeighborX="5342" custLinFactNeighborY="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54101D45-9DBC-4608-A549-DE73F719D35F}" type="presOf" srcId="{32C475D9-450A-4569-8B12-3224F6A412BF}" destId="{AA711022-AFF6-4EC0-A985-D536D2EDB44D}" srcOrd="0" destOrd="0" presId="urn:microsoft.com/office/officeart/2005/8/layout/venn3"/>
    <dgm:cxn modelId="{30B3D21D-FB54-4846-B9AF-7D0DA6E16DB3}" type="presOf" srcId="{1B2BDF9B-DC6C-41B9-8E36-F234E86CBAFC}" destId="{EED9949D-1149-48AC-BFA8-3B448F10D5F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24122E18-FE0E-469B-9A74-77F11A1DB9A0}" type="presOf" srcId="{9F84351F-C1E6-47DE-8186-F4BDD26B3064}" destId="{63381073-A66C-40EF-AFDA-A454ADF0D540}" srcOrd="0" destOrd="0" presId="urn:microsoft.com/office/officeart/2005/8/layout/venn3"/>
    <dgm:cxn modelId="{1AA90466-3C30-492B-A731-F2DB6AD0A84B}" type="presOf" srcId="{B446078F-C01E-47AE-8364-F81F9BCDEAF0}" destId="{B9A5FFA2-CE2D-46ED-8592-22E74119DDB5}" srcOrd="0" destOrd="0" presId="urn:microsoft.com/office/officeart/2005/8/layout/venn3"/>
    <dgm:cxn modelId="{A0AE989B-EAAB-4DBF-B1A6-6481FAFD58D0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CA923DE2-4C35-4F19-A030-1FF689BF7B17}" type="presParOf" srcId="{EED9949D-1149-48AC-BFA8-3B448F10D5F0}" destId="{B9A5FFA2-CE2D-46ED-8592-22E74119DDB5}" srcOrd="0" destOrd="0" presId="urn:microsoft.com/office/officeart/2005/8/layout/venn3"/>
    <dgm:cxn modelId="{2369F6BD-E27A-4DFE-BE93-6C996DB49010}" type="presParOf" srcId="{EED9949D-1149-48AC-BFA8-3B448F10D5F0}" destId="{732ABA2C-E795-4988-9D55-29B6BC4D5837}" srcOrd="1" destOrd="0" presId="urn:microsoft.com/office/officeart/2005/8/layout/venn3"/>
    <dgm:cxn modelId="{7BAC8241-7350-46BA-BB8C-43491A4FFCAA}" type="presParOf" srcId="{EED9949D-1149-48AC-BFA8-3B448F10D5F0}" destId="{73852D5B-5063-4A9F-936E-6AD03018119D}" srcOrd="2" destOrd="0" presId="urn:microsoft.com/office/officeart/2005/8/layout/venn3"/>
    <dgm:cxn modelId="{D495C7C8-33B9-40D5-BFB4-F89FEBAE1218}" type="presParOf" srcId="{EED9949D-1149-48AC-BFA8-3B448F10D5F0}" destId="{4DAA1B8A-BA3E-495A-A0BF-2903D31C7DE3}" srcOrd="3" destOrd="0" presId="urn:microsoft.com/office/officeart/2005/8/layout/venn3"/>
    <dgm:cxn modelId="{3DB9B1C7-5636-4953-B5F6-B0AFDCF43418}" type="presParOf" srcId="{EED9949D-1149-48AC-BFA8-3B448F10D5F0}" destId="{AA711022-AFF6-4EC0-A985-D536D2EDB44D}" srcOrd="4" destOrd="0" presId="urn:microsoft.com/office/officeart/2005/8/layout/venn3"/>
    <dgm:cxn modelId="{92BE971E-AE04-4DB1-90B8-B7CA17F8BF2A}" type="presParOf" srcId="{EED9949D-1149-48AC-BFA8-3B448F10D5F0}" destId="{E7ABF60F-1B85-43C9-915E-E7D94B416815}" srcOrd="5" destOrd="0" presId="urn:microsoft.com/office/officeart/2005/8/layout/venn3"/>
    <dgm:cxn modelId="{A53F3B30-6822-4FFE-9AA7-3D6BFD5520DD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</a:t>
          </a:r>
        </a:p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    61 610,2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46 329,8 тыс. рублей (75,2%)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88,0%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(87,0%)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54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46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56666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61708" custLinFactNeighborX="-2925" custLinFactNeighborY="-16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AF43BAA-6C71-4454-84D5-12767B9BD380}" type="presOf" srcId="{26D9DC26-5C4D-4F6C-A298-1DEAAEA6D098}" destId="{73852D5B-5063-4A9F-936E-6AD03018119D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39C04BBE-BF53-49F6-9E8C-63A47D0D5624}" type="presOf" srcId="{1B2BDF9B-DC6C-41B9-8E36-F234E86CBAFC}" destId="{EED9949D-1149-48AC-BFA8-3B448F10D5F0}" srcOrd="0" destOrd="0" presId="urn:microsoft.com/office/officeart/2005/8/layout/venn3"/>
    <dgm:cxn modelId="{29425F16-8E42-44B6-B750-8615795AD85D}" type="presOf" srcId="{B446078F-C01E-47AE-8364-F81F9BCDEAF0}" destId="{B9A5FFA2-CE2D-46ED-8592-22E74119DDB5}" srcOrd="0" destOrd="0" presId="urn:microsoft.com/office/officeart/2005/8/layout/venn3"/>
    <dgm:cxn modelId="{5B7DD9A4-E79D-44D8-AFAB-92A36B0DE2D7}" type="presOf" srcId="{9F84351F-C1E6-47DE-8186-F4BDD26B3064}" destId="{63381073-A66C-40EF-AFDA-A454ADF0D54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A42DB710-2534-4E5F-8D53-729E8BFBF8BC}" type="presOf" srcId="{32C475D9-450A-4569-8B12-3224F6A412BF}" destId="{AA711022-AFF6-4EC0-A985-D536D2EDB44D}" srcOrd="0" destOrd="0" presId="urn:microsoft.com/office/officeart/2005/8/layout/venn3"/>
    <dgm:cxn modelId="{60E462F8-4349-40FA-A068-AC48615AABB9}" type="presParOf" srcId="{EED9949D-1149-48AC-BFA8-3B448F10D5F0}" destId="{B9A5FFA2-CE2D-46ED-8592-22E74119DDB5}" srcOrd="0" destOrd="0" presId="urn:microsoft.com/office/officeart/2005/8/layout/venn3"/>
    <dgm:cxn modelId="{25956D9A-4474-48C3-9DB7-3E889FDD693A}" type="presParOf" srcId="{EED9949D-1149-48AC-BFA8-3B448F10D5F0}" destId="{732ABA2C-E795-4988-9D55-29B6BC4D5837}" srcOrd="1" destOrd="0" presId="urn:microsoft.com/office/officeart/2005/8/layout/venn3"/>
    <dgm:cxn modelId="{7A1A02B2-00B5-4FB9-ACCC-F7FECFF6F1E0}" type="presParOf" srcId="{EED9949D-1149-48AC-BFA8-3B448F10D5F0}" destId="{73852D5B-5063-4A9F-936E-6AD03018119D}" srcOrd="2" destOrd="0" presId="urn:microsoft.com/office/officeart/2005/8/layout/venn3"/>
    <dgm:cxn modelId="{B5B9F682-F0AA-4A50-9B13-4489307831ED}" type="presParOf" srcId="{EED9949D-1149-48AC-BFA8-3B448F10D5F0}" destId="{4DAA1B8A-BA3E-495A-A0BF-2903D31C7DE3}" srcOrd="3" destOrd="0" presId="urn:microsoft.com/office/officeart/2005/8/layout/venn3"/>
    <dgm:cxn modelId="{4A48962A-336D-4304-A08A-2AE4291DCB1E}" type="presParOf" srcId="{EED9949D-1149-48AC-BFA8-3B448F10D5F0}" destId="{AA711022-AFF6-4EC0-A985-D536D2EDB44D}" srcOrd="4" destOrd="0" presId="urn:microsoft.com/office/officeart/2005/8/layout/venn3"/>
    <dgm:cxn modelId="{3EF6EAD8-7300-48A5-9AD4-35DC1F12A9BF}" type="presParOf" srcId="{EED9949D-1149-48AC-BFA8-3B448F10D5F0}" destId="{E7ABF60F-1B85-43C9-915E-E7D94B416815}" srcOrd="5" destOrd="0" presId="urn:microsoft.com/office/officeart/2005/8/layout/venn3"/>
    <dgm:cxn modelId="{638E5198-181E-4CC8-A365-6764BADA1647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     11 164,9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10 922,7 тыс. рублей (97,8%)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–100%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(100%)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59293" custScaleY="1174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63223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92372" custScaleY="118601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73646" custScaleY="118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2ADCD1DE-5C18-46CF-A5F8-A2412AD7322B}" type="presOf" srcId="{B446078F-C01E-47AE-8364-F81F9BCDEAF0}" destId="{B9A5FFA2-CE2D-46ED-8592-22E74119DDB5}" srcOrd="0" destOrd="0" presId="urn:microsoft.com/office/officeart/2005/8/layout/venn3"/>
    <dgm:cxn modelId="{AEF71435-E476-411F-BF15-817E0858CD98}" type="presOf" srcId="{1B2BDF9B-DC6C-41B9-8E36-F234E86CBAFC}" destId="{EED9949D-1149-48AC-BFA8-3B448F10D5F0}" srcOrd="0" destOrd="0" presId="urn:microsoft.com/office/officeart/2005/8/layout/venn3"/>
    <dgm:cxn modelId="{8291FB75-52A2-405A-937E-A5B2684F7ECC}" type="presOf" srcId="{32C475D9-450A-4569-8B12-3224F6A412BF}" destId="{AA711022-AFF6-4EC0-A985-D536D2EDB44D}" srcOrd="0" destOrd="0" presId="urn:microsoft.com/office/officeart/2005/8/layout/venn3"/>
    <dgm:cxn modelId="{64E4A1FE-A81F-4697-8272-307CF0E156B2}" type="presOf" srcId="{26D9DC26-5C4D-4F6C-A298-1DEAAEA6D098}" destId="{73852D5B-5063-4A9F-936E-6AD03018119D}" srcOrd="0" destOrd="0" presId="urn:microsoft.com/office/officeart/2005/8/layout/venn3"/>
    <dgm:cxn modelId="{98495F40-CCAC-4745-9CAA-78D8EF1B9718}" type="presOf" srcId="{9F84351F-C1E6-47DE-8186-F4BDD26B3064}" destId="{63381073-A66C-40EF-AFDA-A454ADF0D54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07A06E4E-4E5C-4058-BDF3-6240822903B9}" type="presParOf" srcId="{EED9949D-1149-48AC-BFA8-3B448F10D5F0}" destId="{B9A5FFA2-CE2D-46ED-8592-22E74119DDB5}" srcOrd="0" destOrd="0" presId="urn:microsoft.com/office/officeart/2005/8/layout/venn3"/>
    <dgm:cxn modelId="{0F37D158-FE9D-4A9D-BCD7-6A5BC53E227D}" type="presParOf" srcId="{EED9949D-1149-48AC-BFA8-3B448F10D5F0}" destId="{732ABA2C-E795-4988-9D55-29B6BC4D5837}" srcOrd="1" destOrd="0" presId="urn:microsoft.com/office/officeart/2005/8/layout/venn3"/>
    <dgm:cxn modelId="{F0BC3FCB-0873-4B77-B73A-0B0F8E1A9206}" type="presParOf" srcId="{EED9949D-1149-48AC-BFA8-3B448F10D5F0}" destId="{73852D5B-5063-4A9F-936E-6AD03018119D}" srcOrd="2" destOrd="0" presId="urn:microsoft.com/office/officeart/2005/8/layout/venn3"/>
    <dgm:cxn modelId="{76CE7988-F737-4C8E-8FCD-B22EE0AA1443}" type="presParOf" srcId="{EED9949D-1149-48AC-BFA8-3B448F10D5F0}" destId="{4DAA1B8A-BA3E-495A-A0BF-2903D31C7DE3}" srcOrd="3" destOrd="0" presId="urn:microsoft.com/office/officeart/2005/8/layout/venn3"/>
    <dgm:cxn modelId="{00291D50-F8C4-4504-8929-3D5C48D724C8}" type="presParOf" srcId="{EED9949D-1149-48AC-BFA8-3B448F10D5F0}" destId="{AA711022-AFF6-4EC0-A985-D536D2EDB44D}" srcOrd="4" destOrd="0" presId="urn:microsoft.com/office/officeart/2005/8/layout/venn3"/>
    <dgm:cxn modelId="{BBC9D443-BE74-4B92-89E6-5F792CDEBAD2}" type="presParOf" srcId="{EED9949D-1149-48AC-BFA8-3B448F10D5F0}" destId="{E7ABF60F-1B85-43C9-915E-E7D94B416815}" srcOrd="5" destOrd="0" presId="urn:microsoft.com/office/officeart/2005/8/layout/venn3"/>
    <dgm:cxn modelId="{4EA4292C-2C39-4C6C-A5BA-890F6AC26559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</a:t>
          </a:r>
        </a:p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20 293,5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</a:t>
          </a:r>
        </a:p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19 988,2 тыс. рублей (98,5%)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 85,0%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(93,0%)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440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496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52572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649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C36C5B04-462F-4D0D-8698-512547D473FA}" type="presOf" srcId="{B446078F-C01E-47AE-8364-F81F9BCDEAF0}" destId="{B9A5FFA2-CE2D-46ED-8592-22E74119DDB5}" srcOrd="0" destOrd="0" presId="urn:microsoft.com/office/officeart/2005/8/layout/venn3"/>
    <dgm:cxn modelId="{499C4887-B18B-4D8B-A385-F308B547F4EF}" type="presOf" srcId="{26D9DC26-5C4D-4F6C-A298-1DEAAEA6D098}" destId="{73852D5B-5063-4A9F-936E-6AD03018119D}" srcOrd="0" destOrd="0" presId="urn:microsoft.com/office/officeart/2005/8/layout/venn3"/>
    <dgm:cxn modelId="{01158711-C015-407F-8E1B-8073CDA43C06}" type="presOf" srcId="{1B2BDF9B-DC6C-41B9-8E36-F234E86CBAFC}" destId="{EED9949D-1149-48AC-BFA8-3B448F10D5F0}" srcOrd="0" destOrd="0" presId="urn:microsoft.com/office/officeart/2005/8/layout/venn3"/>
    <dgm:cxn modelId="{06F27CA8-4AA8-4351-8939-CC600A37F018}" type="presOf" srcId="{9F84351F-C1E6-47DE-8186-F4BDD26B3064}" destId="{63381073-A66C-40EF-AFDA-A454ADF0D54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F543B957-3154-49BE-8B10-CEBA9E2D3BFD}" type="presOf" srcId="{32C475D9-450A-4569-8B12-3224F6A412BF}" destId="{AA711022-AFF6-4EC0-A985-D536D2EDB44D}" srcOrd="0" destOrd="0" presId="urn:microsoft.com/office/officeart/2005/8/layout/venn3"/>
    <dgm:cxn modelId="{907B9AE5-7B7C-426B-A90A-F96388347824}" type="presParOf" srcId="{EED9949D-1149-48AC-BFA8-3B448F10D5F0}" destId="{B9A5FFA2-CE2D-46ED-8592-22E74119DDB5}" srcOrd="0" destOrd="0" presId="urn:microsoft.com/office/officeart/2005/8/layout/venn3"/>
    <dgm:cxn modelId="{35521C62-FDB3-4E27-8CAE-8DFD7E36126A}" type="presParOf" srcId="{EED9949D-1149-48AC-BFA8-3B448F10D5F0}" destId="{732ABA2C-E795-4988-9D55-29B6BC4D5837}" srcOrd="1" destOrd="0" presId="urn:microsoft.com/office/officeart/2005/8/layout/venn3"/>
    <dgm:cxn modelId="{AE8BAAF3-35B9-4ED3-976E-A8312061D283}" type="presParOf" srcId="{EED9949D-1149-48AC-BFA8-3B448F10D5F0}" destId="{73852D5B-5063-4A9F-936E-6AD03018119D}" srcOrd="2" destOrd="0" presId="urn:microsoft.com/office/officeart/2005/8/layout/venn3"/>
    <dgm:cxn modelId="{A5BCC9E0-A409-4BC0-9B5D-F0A0480B543D}" type="presParOf" srcId="{EED9949D-1149-48AC-BFA8-3B448F10D5F0}" destId="{4DAA1B8A-BA3E-495A-A0BF-2903D31C7DE3}" srcOrd="3" destOrd="0" presId="urn:microsoft.com/office/officeart/2005/8/layout/venn3"/>
    <dgm:cxn modelId="{2FBBACF7-1AFF-498E-BB1F-B8F24DD2F006}" type="presParOf" srcId="{EED9949D-1149-48AC-BFA8-3B448F10D5F0}" destId="{AA711022-AFF6-4EC0-A985-D536D2EDB44D}" srcOrd="4" destOrd="0" presId="urn:microsoft.com/office/officeart/2005/8/layout/venn3"/>
    <dgm:cxn modelId="{E96EE4B1-20A7-4579-A355-8B10C08C77C6}" type="presParOf" srcId="{EED9949D-1149-48AC-BFA8-3B448F10D5F0}" destId="{E7ABF60F-1B85-43C9-915E-E7D94B416815}" srcOrd="5" destOrd="0" presId="urn:microsoft.com/office/officeart/2005/8/layout/venn3"/>
    <dgm:cxn modelId="{97FED6B0-238D-4403-BC18-2C148E7DC3D9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</a:t>
          </a:r>
        </a:p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459 039,7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</a:t>
          </a:r>
        </a:p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453809,2 тыс. рублей (98,9%)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(100,0%)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533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486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72462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466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71908D5F-F167-4F5A-BAA4-555F056C050B}" type="presOf" srcId="{9F84351F-C1E6-47DE-8186-F4BDD26B3064}" destId="{63381073-A66C-40EF-AFDA-A454ADF0D540}" srcOrd="0" destOrd="0" presId="urn:microsoft.com/office/officeart/2005/8/layout/venn3"/>
    <dgm:cxn modelId="{1C861880-792A-471D-835E-70F7FC3C4F95}" type="presOf" srcId="{32C475D9-450A-4569-8B12-3224F6A412BF}" destId="{AA711022-AFF6-4EC0-A985-D536D2EDB44D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88F8B910-6669-4332-8B92-DE052C7DA998}" type="presOf" srcId="{1B2BDF9B-DC6C-41B9-8E36-F234E86CBAFC}" destId="{EED9949D-1149-48AC-BFA8-3B448F10D5F0}" srcOrd="0" destOrd="0" presId="urn:microsoft.com/office/officeart/2005/8/layout/venn3"/>
    <dgm:cxn modelId="{B32D6D60-9146-4FDD-AEAD-2ABF1A0E1012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3F11A560-E8E8-4EF2-96AC-E0CE8EE1E920}" type="presOf" srcId="{B446078F-C01E-47AE-8364-F81F9BCDEAF0}" destId="{B9A5FFA2-CE2D-46ED-8592-22E74119DDB5}" srcOrd="0" destOrd="0" presId="urn:microsoft.com/office/officeart/2005/8/layout/venn3"/>
    <dgm:cxn modelId="{B52BBD9B-8101-4A61-8FDD-57FB6751E234}" type="presParOf" srcId="{EED9949D-1149-48AC-BFA8-3B448F10D5F0}" destId="{B9A5FFA2-CE2D-46ED-8592-22E74119DDB5}" srcOrd="0" destOrd="0" presId="urn:microsoft.com/office/officeart/2005/8/layout/venn3"/>
    <dgm:cxn modelId="{5C92C49D-7EFE-4C65-8604-23F8BE2F44E5}" type="presParOf" srcId="{EED9949D-1149-48AC-BFA8-3B448F10D5F0}" destId="{732ABA2C-E795-4988-9D55-29B6BC4D5837}" srcOrd="1" destOrd="0" presId="urn:microsoft.com/office/officeart/2005/8/layout/venn3"/>
    <dgm:cxn modelId="{DA9021D3-2964-4C19-AA95-469D29A3DFB2}" type="presParOf" srcId="{EED9949D-1149-48AC-BFA8-3B448F10D5F0}" destId="{73852D5B-5063-4A9F-936E-6AD03018119D}" srcOrd="2" destOrd="0" presId="urn:microsoft.com/office/officeart/2005/8/layout/venn3"/>
    <dgm:cxn modelId="{D5FE6614-8C1E-4E54-833A-5C57CC22E6B0}" type="presParOf" srcId="{EED9949D-1149-48AC-BFA8-3B448F10D5F0}" destId="{4DAA1B8A-BA3E-495A-A0BF-2903D31C7DE3}" srcOrd="3" destOrd="0" presId="urn:microsoft.com/office/officeart/2005/8/layout/venn3"/>
    <dgm:cxn modelId="{E3BF1B82-F217-4261-8C1F-4FC6BF07797F}" type="presParOf" srcId="{EED9949D-1149-48AC-BFA8-3B448F10D5F0}" destId="{AA711022-AFF6-4EC0-A985-D536D2EDB44D}" srcOrd="4" destOrd="0" presId="urn:microsoft.com/office/officeart/2005/8/layout/venn3"/>
    <dgm:cxn modelId="{D3038830-DB5B-47B0-9580-9C72059961DC}" type="presParOf" srcId="{EED9949D-1149-48AC-BFA8-3B448F10D5F0}" destId="{E7ABF60F-1B85-43C9-915E-E7D94B416815}" srcOrd="5" destOrd="0" presId="urn:microsoft.com/office/officeart/2005/8/layout/venn3"/>
    <dgm:cxn modelId="{0E67CE4B-CF78-4838-BB4E-F22C66C263E2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</a:t>
          </a:r>
        </a:p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33 472,6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</a:t>
          </a:r>
        </a:p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33 472,4 тыс. рублей (100,0%)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60,0%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удовлетворительный </a:t>
          </a:r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(80,0%)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48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452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58076" custScaleY="100065" custLinFactNeighborX="11613" custLinFactNeighborY="-21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58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284D0023-909A-467A-AFE2-9F8342092033}" type="presOf" srcId="{26D9DC26-5C4D-4F6C-A298-1DEAAEA6D098}" destId="{73852D5B-5063-4A9F-936E-6AD03018119D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13EB0F25-C73F-49D2-8307-A035929B844B}" type="presOf" srcId="{1B2BDF9B-DC6C-41B9-8E36-F234E86CBAFC}" destId="{EED9949D-1149-48AC-BFA8-3B448F10D5F0}" srcOrd="0" destOrd="0" presId="urn:microsoft.com/office/officeart/2005/8/layout/venn3"/>
    <dgm:cxn modelId="{AC65D807-67CE-44F9-B5DC-84F6FE665828}" type="presOf" srcId="{32C475D9-450A-4569-8B12-3224F6A412BF}" destId="{AA711022-AFF6-4EC0-A985-D536D2EDB44D}" srcOrd="0" destOrd="0" presId="urn:microsoft.com/office/officeart/2005/8/layout/venn3"/>
    <dgm:cxn modelId="{F56E7AAE-1855-4F0E-B3E2-1F0E0F418B23}" type="presOf" srcId="{9F84351F-C1E6-47DE-8186-F4BDD26B3064}" destId="{63381073-A66C-40EF-AFDA-A454ADF0D54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A91F2DD2-09E2-4BE9-A5FB-0AE4E6146DBA}" type="presOf" srcId="{B446078F-C01E-47AE-8364-F81F9BCDEAF0}" destId="{B9A5FFA2-CE2D-46ED-8592-22E74119DDB5}" srcOrd="0" destOrd="0" presId="urn:microsoft.com/office/officeart/2005/8/layout/venn3"/>
    <dgm:cxn modelId="{01BCB2B9-11C8-4030-9E04-12B58F9AE1DF}" type="presParOf" srcId="{EED9949D-1149-48AC-BFA8-3B448F10D5F0}" destId="{B9A5FFA2-CE2D-46ED-8592-22E74119DDB5}" srcOrd="0" destOrd="0" presId="urn:microsoft.com/office/officeart/2005/8/layout/venn3"/>
    <dgm:cxn modelId="{0F00533E-C617-4547-90B8-B86191386B3D}" type="presParOf" srcId="{EED9949D-1149-48AC-BFA8-3B448F10D5F0}" destId="{732ABA2C-E795-4988-9D55-29B6BC4D5837}" srcOrd="1" destOrd="0" presId="urn:microsoft.com/office/officeart/2005/8/layout/venn3"/>
    <dgm:cxn modelId="{94D0DB00-AF40-4106-A9E3-D0EE173DFCF2}" type="presParOf" srcId="{EED9949D-1149-48AC-BFA8-3B448F10D5F0}" destId="{73852D5B-5063-4A9F-936E-6AD03018119D}" srcOrd="2" destOrd="0" presId="urn:microsoft.com/office/officeart/2005/8/layout/venn3"/>
    <dgm:cxn modelId="{D28DFF05-86FD-4ED8-9623-722642CAA912}" type="presParOf" srcId="{EED9949D-1149-48AC-BFA8-3B448F10D5F0}" destId="{4DAA1B8A-BA3E-495A-A0BF-2903D31C7DE3}" srcOrd="3" destOrd="0" presId="urn:microsoft.com/office/officeart/2005/8/layout/venn3"/>
    <dgm:cxn modelId="{5020D1EC-2ADA-416A-87C0-49FFFC3FDB75}" type="presParOf" srcId="{EED9949D-1149-48AC-BFA8-3B448F10D5F0}" destId="{AA711022-AFF6-4EC0-A985-D536D2EDB44D}" srcOrd="4" destOrd="0" presId="urn:microsoft.com/office/officeart/2005/8/layout/venn3"/>
    <dgm:cxn modelId="{F5C1037E-82FD-4C5C-9342-12035754DDE4}" type="presParOf" srcId="{EED9949D-1149-48AC-BFA8-3B448F10D5F0}" destId="{E7ABF60F-1B85-43C9-915E-E7D94B416815}" srcOrd="5" destOrd="0" presId="urn:microsoft.com/office/officeart/2005/8/layout/venn3"/>
    <dgm:cxn modelId="{BC90BEF2-B7DD-43CF-826A-A430C532C1A0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</a:t>
          </a:r>
        </a:p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75 681,1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</a:t>
          </a:r>
        </a:p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75 590,4 тыс. рублей (99,9%)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85,0%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(93,0%)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501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387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72462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756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D0EC1103-B568-4751-B805-4DD58C36C818}" type="presOf" srcId="{B446078F-C01E-47AE-8364-F81F9BCDEAF0}" destId="{B9A5FFA2-CE2D-46ED-8592-22E74119DDB5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23387DC7-AE21-4FEE-99A8-A08105C0F481}" type="presOf" srcId="{32C475D9-450A-4569-8B12-3224F6A412BF}" destId="{AA711022-AFF6-4EC0-A985-D536D2EDB44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CD464B92-243E-4EDE-8218-BFF5220C2C66}" type="presOf" srcId="{1B2BDF9B-DC6C-41B9-8E36-F234E86CBAFC}" destId="{EED9949D-1149-48AC-BFA8-3B448F10D5F0}" srcOrd="0" destOrd="0" presId="urn:microsoft.com/office/officeart/2005/8/layout/venn3"/>
    <dgm:cxn modelId="{C28300D0-1886-427D-B81E-B1D1FAABFF65}" type="presOf" srcId="{9F84351F-C1E6-47DE-8186-F4BDD26B3064}" destId="{63381073-A66C-40EF-AFDA-A454ADF0D540}" srcOrd="0" destOrd="0" presId="urn:microsoft.com/office/officeart/2005/8/layout/venn3"/>
    <dgm:cxn modelId="{3593CC8C-1A2B-4FF3-BE5F-7AE61AA42003}" type="presOf" srcId="{26D9DC26-5C4D-4F6C-A298-1DEAAEA6D098}" destId="{73852D5B-5063-4A9F-936E-6AD03018119D}" srcOrd="0" destOrd="0" presId="urn:microsoft.com/office/officeart/2005/8/layout/venn3"/>
    <dgm:cxn modelId="{851BD31E-45AB-4391-B775-46002F7700E3}" type="presParOf" srcId="{EED9949D-1149-48AC-BFA8-3B448F10D5F0}" destId="{B9A5FFA2-CE2D-46ED-8592-22E74119DDB5}" srcOrd="0" destOrd="0" presId="urn:microsoft.com/office/officeart/2005/8/layout/venn3"/>
    <dgm:cxn modelId="{94304859-01B8-4B7A-9AC2-03CC4AC830BA}" type="presParOf" srcId="{EED9949D-1149-48AC-BFA8-3B448F10D5F0}" destId="{732ABA2C-E795-4988-9D55-29B6BC4D5837}" srcOrd="1" destOrd="0" presId="urn:microsoft.com/office/officeart/2005/8/layout/venn3"/>
    <dgm:cxn modelId="{6C4CC625-E451-40F4-B0C1-5EF30BE161AE}" type="presParOf" srcId="{EED9949D-1149-48AC-BFA8-3B448F10D5F0}" destId="{73852D5B-5063-4A9F-936E-6AD03018119D}" srcOrd="2" destOrd="0" presId="urn:microsoft.com/office/officeart/2005/8/layout/venn3"/>
    <dgm:cxn modelId="{A6672355-6659-415D-8724-76193AF8FC2A}" type="presParOf" srcId="{EED9949D-1149-48AC-BFA8-3B448F10D5F0}" destId="{4DAA1B8A-BA3E-495A-A0BF-2903D31C7DE3}" srcOrd="3" destOrd="0" presId="urn:microsoft.com/office/officeart/2005/8/layout/venn3"/>
    <dgm:cxn modelId="{9093F884-9B5D-4320-85F7-A08937B1FEC9}" type="presParOf" srcId="{EED9949D-1149-48AC-BFA8-3B448F10D5F0}" destId="{AA711022-AFF6-4EC0-A985-D536D2EDB44D}" srcOrd="4" destOrd="0" presId="urn:microsoft.com/office/officeart/2005/8/layout/venn3"/>
    <dgm:cxn modelId="{3E8FBE16-AB26-4ED1-9C94-2417898F6E1F}" type="presParOf" srcId="{EED9949D-1149-48AC-BFA8-3B448F10D5F0}" destId="{E7ABF60F-1B85-43C9-915E-E7D94B416815}" srcOrd="5" destOrd="0" presId="urn:microsoft.com/office/officeart/2005/8/layout/venn3"/>
    <dgm:cxn modelId="{A50B8B4A-4E60-469F-8D53-44E4126FC1BA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9 468,2 тыс. рублей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chemeClr val="accent6">
            <a:lumMod val="75000"/>
            <a:alpha val="49804"/>
          </a:schemeClr>
        </a:solidFill>
      </dgm:spPr>
      <dgm:t>
        <a:bodyPr/>
        <a:lstStyle/>
        <a:p>
          <a:r>
            <a:rPr lang="ru-RU" sz="15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9 468,2 тыс. рублей (100%)</a:t>
          </a:r>
          <a:endParaRPr lang="ru-RU" sz="15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89%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(95%)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58598" custScaleY="93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37416" custScaleY="93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75554" custScaleY="969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42555" custScaleY="937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1AB1C6FB-BDC4-4D52-B03A-6614CE20054B}" type="presOf" srcId="{26D9DC26-5C4D-4F6C-A298-1DEAAEA6D098}" destId="{73852D5B-5063-4A9F-936E-6AD03018119D}" srcOrd="0" destOrd="0" presId="urn:microsoft.com/office/officeart/2005/8/layout/venn3"/>
    <dgm:cxn modelId="{1B6E65E8-00D2-4686-A67C-09691783988A}" type="presOf" srcId="{32C475D9-450A-4569-8B12-3224F6A412BF}" destId="{AA711022-AFF6-4EC0-A985-D536D2EDB44D}" srcOrd="0" destOrd="0" presId="urn:microsoft.com/office/officeart/2005/8/layout/venn3"/>
    <dgm:cxn modelId="{9BF9D422-15E2-44FC-93D9-DF63CB5ADF6C}" type="presOf" srcId="{1B2BDF9B-DC6C-41B9-8E36-F234E86CBAFC}" destId="{EED9949D-1149-48AC-BFA8-3B448F10D5F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AE327AB6-1655-4C62-840B-8821A7D6AB3C}" type="presOf" srcId="{9F84351F-C1E6-47DE-8186-F4BDD26B3064}" destId="{63381073-A66C-40EF-AFDA-A454ADF0D540}" srcOrd="0" destOrd="0" presId="urn:microsoft.com/office/officeart/2005/8/layout/venn3"/>
    <dgm:cxn modelId="{E193EFAB-399D-449B-95B3-69B4645BFB0C}" type="presOf" srcId="{B446078F-C01E-47AE-8364-F81F9BCDEAF0}" destId="{B9A5FFA2-CE2D-46ED-8592-22E74119DDB5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5B87A89B-74B2-43F1-B1F5-B2F8D1717979}" type="presParOf" srcId="{EED9949D-1149-48AC-BFA8-3B448F10D5F0}" destId="{B9A5FFA2-CE2D-46ED-8592-22E74119DDB5}" srcOrd="0" destOrd="0" presId="urn:microsoft.com/office/officeart/2005/8/layout/venn3"/>
    <dgm:cxn modelId="{4A139BBF-70B7-4D03-80C2-66C9835E61DB}" type="presParOf" srcId="{EED9949D-1149-48AC-BFA8-3B448F10D5F0}" destId="{732ABA2C-E795-4988-9D55-29B6BC4D5837}" srcOrd="1" destOrd="0" presId="urn:microsoft.com/office/officeart/2005/8/layout/venn3"/>
    <dgm:cxn modelId="{1A0B7A09-8E62-49BB-89E7-F4B08B33CDD8}" type="presParOf" srcId="{EED9949D-1149-48AC-BFA8-3B448F10D5F0}" destId="{73852D5B-5063-4A9F-936E-6AD03018119D}" srcOrd="2" destOrd="0" presId="urn:microsoft.com/office/officeart/2005/8/layout/venn3"/>
    <dgm:cxn modelId="{9238DECE-FC5E-4AF3-8629-62824DFDA9A6}" type="presParOf" srcId="{EED9949D-1149-48AC-BFA8-3B448F10D5F0}" destId="{4DAA1B8A-BA3E-495A-A0BF-2903D31C7DE3}" srcOrd="3" destOrd="0" presId="urn:microsoft.com/office/officeart/2005/8/layout/venn3"/>
    <dgm:cxn modelId="{33FD9F02-1BA5-4FD2-A1A4-63CFE08F75C3}" type="presParOf" srcId="{EED9949D-1149-48AC-BFA8-3B448F10D5F0}" destId="{AA711022-AFF6-4EC0-A985-D536D2EDB44D}" srcOrd="4" destOrd="0" presId="urn:microsoft.com/office/officeart/2005/8/layout/venn3"/>
    <dgm:cxn modelId="{41952275-D2D0-4CBC-8AD3-E9126E5CCD1C}" type="presParOf" srcId="{EED9949D-1149-48AC-BFA8-3B448F10D5F0}" destId="{E7ABF60F-1B85-43C9-915E-E7D94B416815}" srcOrd="5" destOrd="0" presId="urn:microsoft.com/office/officeart/2005/8/layout/venn3"/>
    <dgm:cxn modelId="{4049E049-71E6-4795-BC5E-6957A2FB0D6D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</a:t>
          </a:r>
        </a:p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 3 564,7 тыс. рублей</a:t>
          </a:r>
          <a:endParaRPr lang="ru-RU" sz="145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</a:t>
          </a:r>
        </a:p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 3 564,7 тыс. рублей (100,0%)</a:t>
          </a:r>
          <a:endParaRPr lang="ru-RU" sz="145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 </a:t>
          </a:r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89,0</a:t>
          </a:r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45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45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(75,0%)</a:t>
          </a:r>
          <a:endParaRPr lang="ru-RU" sz="145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43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51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50833" custScaleY="1000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66248" custScaleY="90408" custLinFactNeighborX="9782" custLinFactNeighborY="-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82381E62-CAE4-46E6-85A4-AE5C6B9AD4A4}" type="presOf" srcId="{1B2BDF9B-DC6C-41B9-8E36-F234E86CBAFC}" destId="{EED9949D-1149-48AC-BFA8-3B448F10D5F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59523544-0E01-482E-ADE7-BDA850972DE2}" type="presOf" srcId="{26D9DC26-5C4D-4F6C-A298-1DEAAEA6D098}" destId="{73852D5B-5063-4A9F-936E-6AD03018119D}" srcOrd="0" destOrd="0" presId="urn:microsoft.com/office/officeart/2005/8/layout/venn3"/>
    <dgm:cxn modelId="{38B7B662-2405-42D0-A62E-428709501E66}" type="presOf" srcId="{B446078F-C01E-47AE-8364-F81F9BCDEAF0}" destId="{B9A5FFA2-CE2D-46ED-8592-22E74119DDB5}" srcOrd="0" destOrd="0" presId="urn:microsoft.com/office/officeart/2005/8/layout/venn3"/>
    <dgm:cxn modelId="{5B7DF8A4-07A6-4BF0-B77F-3EEF54BF7A73}" type="presOf" srcId="{32C475D9-450A-4569-8B12-3224F6A412BF}" destId="{AA711022-AFF6-4EC0-A985-D536D2EDB44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4569FB77-5BDD-4FDE-9019-8ED7377813EB}" type="presOf" srcId="{9F84351F-C1E6-47DE-8186-F4BDD26B3064}" destId="{63381073-A66C-40EF-AFDA-A454ADF0D540}" srcOrd="0" destOrd="0" presId="urn:microsoft.com/office/officeart/2005/8/layout/venn3"/>
    <dgm:cxn modelId="{389B9209-D085-48ED-9D60-B8DB02CD7EF6}" type="presParOf" srcId="{EED9949D-1149-48AC-BFA8-3B448F10D5F0}" destId="{B9A5FFA2-CE2D-46ED-8592-22E74119DDB5}" srcOrd="0" destOrd="0" presId="urn:microsoft.com/office/officeart/2005/8/layout/venn3"/>
    <dgm:cxn modelId="{15316CFB-0A2D-4C8D-8C74-EF7E5F6E48FD}" type="presParOf" srcId="{EED9949D-1149-48AC-BFA8-3B448F10D5F0}" destId="{732ABA2C-E795-4988-9D55-29B6BC4D5837}" srcOrd="1" destOrd="0" presId="urn:microsoft.com/office/officeart/2005/8/layout/venn3"/>
    <dgm:cxn modelId="{CFB6D3C6-E79A-46EE-BAEA-3C7303561EFF}" type="presParOf" srcId="{EED9949D-1149-48AC-BFA8-3B448F10D5F0}" destId="{73852D5B-5063-4A9F-936E-6AD03018119D}" srcOrd="2" destOrd="0" presId="urn:microsoft.com/office/officeart/2005/8/layout/venn3"/>
    <dgm:cxn modelId="{466038B3-A32E-4A46-A54E-6A5F1C77A8B5}" type="presParOf" srcId="{EED9949D-1149-48AC-BFA8-3B448F10D5F0}" destId="{4DAA1B8A-BA3E-495A-A0BF-2903D31C7DE3}" srcOrd="3" destOrd="0" presId="urn:microsoft.com/office/officeart/2005/8/layout/venn3"/>
    <dgm:cxn modelId="{A1175C3A-BDE3-4B2A-AD56-C2EAA9DA9037}" type="presParOf" srcId="{EED9949D-1149-48AC-BFA8-3B448F10D5F0}" destId="{AA711022-AFF6-4EC0-A985-D536D2EDB44D}" srcOrd="4" destOrd="0" presId="urn:microsoft.com/office/officeart/2005/8/layout/venn3"/>
    <dgm:cxn modelId="{8BD66B0C-A334-44CE-8ADE-37BB620427AA}" type="presParOf" srcId="{EED9949D-1149-48AC-BFA8-3B448F10D5F0}" destId="{E7ABF60F-1B85-43C9-915E-E7D94B416815}" srcOrd="5" destOrd="0" presId="urn:microsoft.com/office/officeart/2005/8/layout/venn3"/>
    <dgm:cxn modelId="{7D751BAE-940A-48CC-A2CD-ED962F8D8D6E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71,9 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46,6 тыс. рублей (64,8%)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75%)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(98%)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59293" custScaleY="1174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78378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93634" custScaleY="118601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73646" custScaleY="1183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E613AD1B-D779-4066-8481-BABB97977195}" type="presOf" srcId="{9F84351F-C1E6-47DE-8186-F4BDD26B3064}" destId="{63381073-A66C-40EF-AFDA-A454ADF0D54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09999935-4D2D-4931-8782-FB56AE467BB0}" type="presOf" srcId="{32C475D9-450A-4569-8B12-3224F6A412BF}" destId="{AA711022-AFF6-4EC0-A985-D536D2EDB44D}" srcOrd="0" destOrd="0" presId="urn:microsoft.com/office/officeart/2005/8/layout/venn3"/>
    <dgm:cxn modelId="{412CB351-E957-47D2-AB8C-62E627A42CBC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FD2604F0-991B-4756-9E46-7AC191106F19}" type="presOf" srcId="{B446078F-C01E-47AE-8364-F81F9BCDEAF0}" destId="{B9A5FFA2-CE2D-46ED-8592-22E74119DDB5}" srcOrd="0" destOrd="0" presId="urn:microsoft.com/office/officeart/2005/8/layout/venn3"/>
    <dgm:cxn modelId="{E34CDE5C-8A31-479D-8B24-E6034947BA9C}" type="presOf" srcId="{1B2BDF9B-DC6C-41B9-8E36-F234E86CBAFC}" destId="{EED9949D-1149-48AC-BFA8-3B448F10D5F0}" srcOrd="0" destOrd="0" presId="urn:microsoft.com/office/officeart/2005/8/layout/venn3"/>
    <dgm:cxn modelId="{30132D62-49DB-48E2-8A7E-8D946BD0218B}" type="presParOf" srcId="{EED9949D-1149-48AC-BFA8-3B448F10D5F0}" destId="{B9A5FFA2-CE2D-46ED-8592-22E74119DDB5}" srcOrd="0" destOrd="0" presId="urn:microsoft.com/office/officeart/2005/8/layout/venn3"/>
    <dgm:cxn modelId="{FC25E4C6-D862-4B66-B4C7-824C0C872509}" type="presParOf" srcId="{EED9949D-1149-48AC-BFA8-3B448F10D5F0}" destId="{732ABA2C-E795-4988-9D55-29B6BC4D5837}" srcOrd="1" destOrd="0" presId="urn:microsoft.com/office/officeart/2005/8/layout/venn3"/>
    <dgm:cxn modelId="{FFAD35D0-4BC6-456B-B159-D81221307768}" type="presParOf" srcId="{EED9949D-1149-48AC-BFA8-3B448F10D5F0}" destId="{73852D5B-5063-4A9F-936E-6AD03018119D}" srcOrd="2" destOrd="0" presId="urn:microsoft.com/office/officeart/2005/8/layout/venn3"/>
    <dgm:cxn modelId="{B3971C72-66CE-4136-A530-9BEDC18B5821}" type="presParOf" srcId="{EED9949D-1149-48AC-BFA8-3B448F10D5F0}" destId="{4DAA1B8A-BA3E-495A-A0BF-2903D31C7DE3}" srcOrd="3" destOrd="0" presId="urn:microsoft.com/office/officeart/2005/8/layout/venn3"/>
    <dgm:cxn modelId="{FAEC412A-5B57-4804-84C9-9CA547C01DF4}" type="presParOf" srcId="{EED9949D-1149-48AC-BFA8-3B448F10D5F0}" destId="{AA711022-AFF6-4EC0-A985-D536D2EDB44D}" srcOrd="4" destOrd="0" presId="urn:microsoft.com/office/officeart/2005/8/layout/venn3"/>
    <dgm:cxn modelId="{45869BB3-7A7F-4FAE-857E-64136AECBBC9}" type="presParOf" srcId="{EED9949D-1149-48AC-BFA8-3B448F10D5F0}" destId="{E7ABF60F-1B85-43C9-915E-E7D94B416815}" srcOrd="5" destOrd="0" presId="urn:microsoft.com/office/officeart/2005/8/layout/venn3"/>
    <dgm:cxn modelId="{1299FDE8-312A-4056-BCD1-EF4B11D356CB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   95 476,7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                 92 363,1 тыс. рублей (96,7%)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(95%)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79903" custScaleY="1291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89167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00243" custScaleY="133475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84224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4B5E7983-69C1-4612-9A0F-701B20EE4E2A}" type="presOf" srcId="{26D9DC26-5C4D-4F6C-A298-1DEAAEA6D098}" destId="{73852D5B-5063-4A9F-936E-6AD03018119D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E246CDEB-BFB3-4201-AAA1-1392C7552C0C}" type="presOf" srcId="{1B2BDF9B-DC6C-41B9-8E36-F234E86CBAFC}" destId="{EED9949D-1149-48AC-BFA8-3B448F10D5F0}" srcOrd="0" destOrd="0" presId="urn:microsoft.com/office/officeart/2005/8/layout/venn3"/>
    <dgm:cxn modelId="{93237F97-8BAE-44E4-90A9-2E3B255E3E80}" type="presOf" srcId="{9F84351F-C1E6-47DE-8186-F4BDD26B3064}" destId="{63381073-A66C-40EF-AFDA-A454ADF0D540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153754EA-4B6C-40B7-B577-ACE65441709C}" type="presOf" srcId="{32C475D9-450A-4569-8B12-3224F6A412BF}" destId="{AA711022-AFF6-4EC0-A985-D536D2EDB44D}" srcOrd="0" destOrd="0" presId="urn:microsoft.com/office/officeart/2005/8/layout/venn3"/>
    <dgm:cxn modelId="{BB3A0A4E-B1A9-4671-877E-07BACAAA930D}" type="presOf" srcId="{B446078F-C01E-47AE-8364-F81F9BCDEAF0}" destId="{B9A5FFA2-CE2D-46ED-8592-22E74119DDB5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796F5ECB-2B58-4DC7-8936-254CAE6A0A91}" type="presParOf" srcId="{EED9949D-1149-48AC-BFA8-3B448F10D5F0}" destId="{B9A5FFA2-CE2D-46ED-8592-22E74119DDB5}" srcOrd="0" destOrd="0" presId="urn:microsoft.com/office/officeart/2005/8/layout/venn3"/>
    <dgm:cxn modelId="{D077E24D-1134-411D-B486-53E793726DEA}" type="presParOf" srcId="{EED9949D-1149-48AC-BFA8-3B448F10D5F0}" destId="{732ABA2C-E795-4988-9D55-29B6BC4D5837}" srcOrd="1" destOrd="0" presId="urn:microsoft.com/office/officeart/2005/8/layout/venn3"/>
    <dgm:cxn modelId="{8FABCEE5-3D7A-40F8-AFAA-19D6495F3B0A}" type="presParOf" srcId="{EED9949D-1149-48AC-BFA8-3B448F10D5F0}" destId="{73852D5B-5063-4A9F-936E-6AD03018119D}" srcOrd="2" destOrd="0" presId="urn:microsoft.com/office/officeart/2005/8/layout/venn3"/>
    <dgm:cxn modelId="{37D7AB86-AFB0-4C85-B422-5CAE40F78ED5}" type="presParOf" srcId="{EED9949D-1149-48AC-BFA8-3B448F10D5F0}" destId="{4DAA1B8A-BA3E-495A-A0BF-2903D31C7DE3}" srcOrd="3" destOrd="0" presId="urn:microsoft.com/office/officeart/2005/8/layout/venn3"/>
    <dgm:cxn modelId="{9178AE04-3CD2-4CDE-A343-6DA8FBC59598}" type="presParOf" srcId="{EED9949D-1149-48AC-BFA8-3B448F10D5F0}" destId="{AA711022-AFF6-4EC0-A985-D536D2EDB44D}" srcOrd="4" destOrd="0" presId="urn:microsoft.com/office/officeart/2005/8/layout/venn3"/>
    <dgm:cxn modelId="{4E2FCBE8-6756-4B74-8666-98070D51A8F2}" type="presParOf" srcId="{EED9949D-1149-48AC-BFA8-3B448F10D5F0}" destId="{E7ABF60F-1B85-43C9-915E-E7D94B416815}" srcOrd="5" destOrd="0" presId="urn:microsoft.com/office/officeart/2005/8/layout/venn3"/>
    <dgm:cxn modelId="{D973CAFF-6343-496E-84D1-86C50B5E029A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    2 740,5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  2 740,5 тыс. рублей (100,0%)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(100,0%)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64881" custScaleY="1291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76016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95451" custScaleY="130256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94944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7678FABB-4603-479C-B157-58F3E4ACA52F}" type="presOf" srcId="{32C475D9-450A-4569-8B12-3224F6A412BF}" destId="{AA711022-AFF6-4EC0-A985-D536D2EDB44D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57FA6F3B-031E-41C7-A2DD-67EB38F8CE05}" type="presOf" srcId="{B446078F-C01E-47AE-8364-F81F9BCDEAF0}" destId="{B9A5FFA2-CE2D-46ED-8592-22E74119DDB5}" srcOrd="0" destOrd="0" presId="urn:microsoft.com/office/officeart/2005/8/layout/venn3"/>
    <dgm:cxn modelId="{ACE8A8AA-F16A-46B9-849D-1C322C849BB0}" type="presOf" srcId="{1B2BDF9B-DC6C-41B9-8E36-F234E86CBAFC}" destId="{EED9949D-1149-48AC-BFA8-3B448F10D5F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15FF9EA8-D809-4BE1-8687-F4F96FA5B9C4}" type="presOf" srcId="{9F84351F-C1E6-47DE-8186-F4BDD26B3064}" destId="{63381073-A66C-40EF-AFDA-A454ADF0D540}" srcOrd="0" destOrd="0" presId="urn:microsoft.com/office/officeart/2005/8/layout/venn3"/>
    <dgm:cxn modelId="{1005CD71-0A39-411B-A761-F937AFB11361}" type="presOf" srcId="{26D9DC26-5C4D-4F6C-A298-1DEAAEA6D098}" destId="{73852D5B-5063-4A9F-936E-6AD03018119D}" srcOrd="0" destOrd="0" presId="urn:microsoft.com/office/officeart/2005/8/layout/venn3"/>
    <dgm:cxn modelId="{295FC099-9278-46CE-993A-97D6EFB448AD}" type="presParOf" srcId="{EED9949D-1149-48AC-BFA8-3B448F10D5F0}" destId="{B9A5FFA2-CE2D-46ED-8592-22E74119DDB5}" srcOrd="0" destOrd="0" presId="urn:microsoft.com/office/officeart/2005/8/layout/venn3"/>
    <dgm:cxn modelId="{B54A2EA5-0D45-41D3-BC1F-2524F1555337}" type="presParOf" srcId="{EED9949D-1149-48AC-BFA8-3B448F10D5F0}" destId="{732ABA2C-E795-4988-9D55-29B6BC4D5837}" srcOrd="1" destOrd="0" presId="urn:microsoft.com/office/officeart/2005/8/layout/venn3"/>
    <dgm:cxn modelId="{2FA297D2-E4CD-4810-B2C9-F5CB92E3161E}" type="presParOf" srcId="{EED9949D-1149-48AC-BFA8-3B448F10D5F0}" destId="{73852D5B-5063-4A9F-936E-6AD03018119D}" srcOrd="2" destOrd="0" presId="urn:microsoft.com/office/officeart/2005/8/layout/venn3"/>
    <dgm:cxn modelId="{AC1ECE6D-AB71-4F64-BAD9-298BD2A7BF36}" type="presParOf" srcId="{EED9949D-1149-48AC-BFA8-3B448F10D5F0}" destId="{4DAA1B8A-BA3E-495A-A0BF-2903D31C7DE3}" srcOrd="3" destOrd="0" presId="urn:microsoft.com/office/officeart/2005/8/layout/venn3"/>
    <dgm:cxn modelId="{88DB6903-7E10-486C-9CA3-CC89EF9AA073}" type="presParOf" srcId="{EED9949D-1149-48AC-BFA8-3B448F10D5F0}" destId="{AA711022-AFF6-4EC0-A985-D536D2EDB44D}" srcOrd="4" destOrd="0" presId="urn:microsoft.com/office/officeart/2005/8/layout/venn3"/>
    <dgm:cxn modelId="{C49A86BD-87BC-482F-83CB-14133746D4A7}" type="presParOf" srcId="{EED9949D-1149-48AC-BFA8-3B448F10D5F0}" destId="{E7ABF60F-1B85-43C9-915E-E7D94B416815}" srcOrd="5" destOrd="0" presId="urn:microsoft.com/office/officeart/2005/8/layout/venn3"/>
    <dgm:cxn modelId="{D2A2D115-3E1F-4D76-8F54-096DA0940536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453,8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453,7 тыс. рублей (100%)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(100,0%)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164881" custScaleY="129195" custLinFactNeighborX="-51916" custLinFactNeighborY="-2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83676" custScaleY="124837" custLinFactNeighborX="-30939" custLinFactNeighborY="-3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180699" custScaleY="130256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175482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0FB9DFB0-5F4B-4C49-A38D-E3E8A43E5472}" type="presOf" srcId="{26D9DC26-5C4D-4F6C-A298-1DEAAEA6D098}" destId="{73852D5B-5063-4A9F-936E-6AD03018119D}" srcOrd="0" destOrd="0" presId="urn:microsoft.com/office/officeart/2005/8/layout/venn3"/>
    <dgm:cxn modelId="{55235F3B-0059-4838-8A14-2E2CAF7859C9}" type="presOf" srcId="{B446078F-C01E-47AE-8364-F81F9BCDEAF0}" destId="{B9A5FFA2-CE2D-46ED-8592-22E74119DDB5}" srcOrd="0" destOrd="0" presId="urn:microsoft.com/office/officeart/2005/8/layout/venn3"/>
    <dgm:cxn modelId="{477E7111-64E3-4E16-A93E-66C857C60715}" type="presOf" srcId="{9F84351F-C1E6-47DE-8186-F4BDD26B3064}" destId="{63381073-A66C-40EF-AFDA-A454ADF0D540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9BEAB00F-C7BE-4E03-BE78-7F4F6037ED73}" type="presOf" srcId="{1B2BDF9B-DC6C-41B9-8E36-F234E86CBAFC}" destId="{EED9949D-1149-48AC-BFA8-3B448F10D5F0}" srcOrd="0" destOrd="0" presId="urn:microsoft.com/office/officeart/2005/8/layout/venn3"/>
    <dgm:cxn modelId="{675C97A0-5A58-498F-BD9A-EF8DDB61A764}" type="presOf" srcId="{32C475D9-450A-4569-8B12-3224F6A412BF}" destId="{AA711022-AFF6-4EC0-A985-D536D2EDB44D}" srcOrd="0" destOrd="0" presId="urn:microsoft.com/office/officeart/2005/8/layout/venn3"/>
    <dgm:cxn modelId="{C0FAC2EE-C2CA-4442-B202-97B6D0A81EC0}" type="presParOf" srcId="{EED9949D-1149-48AC-BFA8-3B448F10D5F0}" destId="{B9A5FFA2-CE2D-46ED-8592-22E74119DDB5}" srcOrd="0" destOrd="0" presId="urn:microsoft.com/office/officeart/2005/8/layout/venn3"/>
    <dgm:cxn modelId="{5C7C604F-A59E-4C3E-A104-99069F3A3DBE}" type="presParOf" srcId="{EED9949D-1149-48AC-BFA8-3B448F10D5F0}" destId="{732ABA2C-E795-4988-9D55-29B6BC4D5837}" srcOrd="1" destOrd="0" presId="urn:microsoft.com/office/officeart/2005/8/layout/venn3"/>
    <dgm:cxn modelId="{87342B9E-ADFD-429F-A96D-0C426F8719FB}" type="presParOf" srcId="{EED9949D-1149-48AC-BFA8-3B448F10D5F0}" destId="{73852D5B-5063-4A9F-936E-6AD03018119D}" srcOrd="2" destOrd="0" presId="urn:microsoft.com/office/officeart/2005/8/layout/venn3"/>
    <dgm:cxn modelId="{3DF91298-34E3-418B-92D0-1F2AA03132D1}" type="presParOf" srcId="{EED9949D-1149-48AC-BFA8-3B448F10D5F0}" destId="{4DAA1B8A-BA3E-495A-A0BF-2903D31C7DE3}" srcOrd="3" destOrd="0" presId="urn:microsoft.com/office/officeart/2005/8/layout/venn3"/>
    <dgm:cxn modelId="{C24D0BD5-F259-4857-BA09-F01280E47325}" type="presParOf" srcId="{EED9949D-1149-48AC-BFA8-3B448F10D5F0}" destId="{AA711022-AFF6-4EC0-A985-D536D2EDB44D}" srcOrd="4" destOrd="0" presId="urn:microsoft.com/office/officeart/2005/8/layout/venn3"/>
    <dgm:cxn modelId="{507F2472-7BB1-4251-8C27-AC41AEE16F9B}" type="presParOf" srcId="{EED9949D-1149-48AC-BFA8-3B448F10D5F0}" destId="{E7ABF60F-1B85-43C9-915E-E7D94B416815}" srcOrd="5" destOrd="0" presId="urn:microsoft.com/office/officeart/2005/8/layout/venn3"/>
    <dgm:cxn modelId="{4E4C879B-956D-42E8-B3F1-C780500E1EEA}" type="presParOf" srcId="{EED9949D-1149-48AC-BFA8-3B448F10D5F0}" destId="{63381073-A66C-40EF-AFDA-A454ADF0D540}" srcOrd="6" destOrd="0" presId="urn:microsoft.com/office/officeart/2005/8/layout/venn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44 242,2 тыс. рублей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   44 234,5 тыс. рублей (99,9%)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78,0%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удовлетворительный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 (89%)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203085" custScaleY="129195" custLinFactNeighborX="-40264" custLinFactNeighborY="-14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180205" custScaleY="124837" custLinFactNeighborX="-5136" custLinFactNeighborY="-6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207926" custScaleY="136857" custLinFactNeighborX="-16334" custLinFactNeighborY="1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204067" custScaleY="1300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1742F118-8606-460E-8B04-02DB9ACF4D8B}" type="presOf" srcId="{9F84351F-C1E6-47DE-8186-F4BDD26B3064}" destId="{63381073-A66C-40EF-AFDA-A454ADF0D540}" srcOrd="0" destOrd="0" presId="urn:microsoft.com/office/officeart/2005/8/layout/venn3"/>
    <dgm:cxn modelId="{B571CD9A-7F45-4A5B-8A58-39FB11BB12D0}" type="presOf" srcId="{1B2BDF9B-DC6C-41B9-8E36-F234E86CBAFC}" destId="{EED9949D-1149-48AC-BFA8-3B448F10D5F0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D811C929-12B8-4DBF-8611-B29633B780AC}" type="presOf" srcId="{B446078F-C01E-47AE-8364-F81F9BCDEAF0}" destId="{B9A5FFA2-CE2D-46ED-8592-22E74119DDB5}" srcOrd="0" destOrd="0" presId="urn:microsoft.com/office/officeart/2005/8/layout/venn3"/>
    <dgm:cxn modelId="{088DB46A-8AA4-4326-B7DB-5E59268A9E07}" type="presOf" srcId="{32C475D9-450A-4569-8B12-3224F6A412BF}" destId="{AA711022-AFF6-4EC0-A985-D536D2EDB44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4F83D780-DC3E-4341-9C17-2DFFDCD669EE}" type="presOf" srcId="{26D9DC26-5C4D-4F6C-A298-1DEAAEA6D098}" destId="{73852D5B-5063-4A9F-936E-6AD03018119D}" srcOrd="0" destOrd="0" presId="urn:microsoft.com/office/officeart/2005/8/layout/venn3"/>
    <dgm:cxn modelId="{C709AD3B-EB9E-42FA-8F21-7781FF7AFE9F}" type="presParOf" srcId="{EED9949D-1149-48AC-BFA8-3B448F10D5F0}" destId="{B9A5FFA2-CE2D-46ED-8592-22E74119DDB5}" srcOrd="0" destOrd="0" presId="urn:microsoft.com/office/officeart/2005/8/layout/venn3"/>
    <dgm:cxn modelId="{7B2B9F11-5D5B-4617-83AD-286F72289D1D}" type="presParOf" srcId="{EED9949D-1149-48AC-BFA8-3B448F10D5F0}" destId="{732ABA2C-E795-4988-9D55-29B6BC4D5837}" srcOrd="1" destOrd="0" presId="urn:microsoft.com/office/officeart/2005/8/layout/venn3"/>
    <dgm:cxn modelId="{C3651366-4D87-4E42-9FE7-142BDDE9C87E}" type="presParOf" srcId="{EED9949D-1149-48AC-BFA8-3B448F10D5F0}" destId="{73852D5B-5063-4A9F-936E-6AD03018119D}" srcOrd="2" destOrd="0" presId="urn:microsoft.com/office/officeart/2005/8/layout/venn3"/>
    <dgm:cxn modelId="{2F520B32-18FD-4A27-BF65-FE433D513D00}" type="presParOf" srcId="{EED9949D-1149-48AC-BFA8-3B448F10D5F0}" destId="{4DAA1B8A-BA3E-495A-A0BF-2903D31C7DE3}" srcOrd="3" destOrd="0" presId="urn:microsoft.com/office/officeart/2005/8/layout/venn3"/>
    <dgm:cxn modelId="{F2D9967D-D913-46AC-989F-D82A315C58EE}" type="presParOf" srcId="{EED9949D-1149-48AC-BFA8-3B448F10D5F0}" destId="{AA711022-AFF6-4EC0-A985-D536D2EDB44D}" srcOrd="4" destOrd="0" presId="urn:microsoft.com/office/officeart/2005/8/layout/venn3"/>
    <dgm:cxn modelId="{0389AA03-A792-496A-80D2-973D39E88979}" type="presParOf" srcId="{EED9949D-1149-48AC-BFA8-3B448F10D5F0}" destId="{E7ABF60F-1B85-43C9-915E-E7D94B416815}" srcOrd="5" destOrd="0" presId="urn:microsoft.com/office/officeart/2005/8/layout/venn3"/>
    <dgm:cxn modelId="{9C05B51E-E895-4466-84D0-680FBB95E755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</a:t>
          </a:r>
        </a:p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1 975,8 тыс. рублей       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C000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1 975,8 тыс. рублей (100,0%)  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 92,0%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92D050">
            <a:alpha val="50000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(96,0%)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313279" custScaleY="213415" custLinFactX="-10766" custLinFactNeighborX="-100000" custLinFactNeighborY="-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  <dgm:t>
        <a:bodyPr/>
        <a:lstStyle/>
        <a:p>
          <a:endParaRPr lang="ru-RU"/>
        </a:p>
      </dgm:t>
    </dgm:pt>
    <dgm:pt modelId="{73852D5B-5063-4A9F-936E-6AD03018119D}" type="pres">
      <dgm:prSet presAssocID="{26D9DC26-5C4D-4F6C-A298-1DEAAEA6D098}" presName="Name5" presStyleLbl="vennNode1" presStyleIdx="1" presStyleCnt="4" custScaleX="263496" custScaleY="213415" custLinFactX="-533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  <dgm:t>
        <a:bodyPr/>
        <a:lstStyle/>
        <a:p>
          <a:endParaRPr lang="ru-RU"/>
        </a:p>
      </dgm:t>
    </dgm:pt>
    <dgm:pt modelId="{AA711022-AFF6-4EC0-A985-D536D2EDB44D}" type="pres">
      <dgm:prSet presAssocID="{32C475D9-450A-4569-8B12-3224F6A412BF}" presName="Name5" presStyleLbl="vennNode1" presStyleIdx="2" presStyleCnt="4" custScaleX="320666" custScaleY="213126" custLinFactNeighborX="-8165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  <dgm:t>
        <a:bodyPr/>
        <a:lstStyle/>
        <a:p>
          <a:endParaRPr lang="ru-RU"/>
        </a:p>
      </dgm:t>
    </dgm:pt>
    <dgm:pt modelId="{63381073-A66C-40EF-AFDA-A454ADF0D540}" type="pres">
      <dgm:prSet presAssocID="{9F84351F-C1E6-47DE-8186-F4BDD26B3064}" presName="Name5" presStyleLbl="vennNode1" presStyleIdx="3" presStyleCnt="4" custScaleX="273528" custScaleY="2134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04814333-1E43-43AD-BBB9-CEF42F511C75}" type="presOf" srcId="{B446078F-C01E-47AE-8364-F81F9BCDEAF0}" destId="{B9A5FFA2-CE2D-46ED-8592-22E74119DDB5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D766B475-B962-4F90-8FD3-1B548C1A0FA8}" type="presOf" srcId="{9F84351F-C1E6-47DE-8186-F4BDD26B3064}" destId="{63381073-A66C-40EF-AFDA-A454ADF0D540}" srcOrd="0" destOrd="0" presId="urn:microsoft.com/office/officeart/2005/8/layout/venn3"/>
    <dgm:cxn modelId="{0923013B-E217-4A00-B3E0-66F21E01084E}" type="presOf" srcId="{32C475D9-450A-4569-8B12-3224F6A412BF}" destId="{AA711022-AFF6-4EC0-A985-D536D2EDB44D}" srcOrd="0" destOrd="0" presId="urn:microsoft.com/office/officeart/2005/8/layout/venn3"/>
    <dgm:cxn modelId="{A0709249-03AD-41B4-BC01-30D7FA382004}" type="presOf" srcId="{1B2BDF9B-DC6C-41B9-8E36-F234E86CBAFC}" destId="{EED9949D-1149-48AC-BFA8-3B448F10D5F0}" srcOrd="0" destOrd="0" presId="urn:microsoft.com/office/officeart/2005/8/layout/venn3"/>
    <dgm:cxn modelId="{D95649D9-4013-4FDC-ACEE-FE178DDFCEA3}" type="presOf" srcId="{26D9DC26-5C4D-4F6C-A298-1DEAAEA6D098}" destId="{73852D5B-5063-4A9F-936E-6AD03018119D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42C58653-AB17-4A42-ADE3-6D3CDBA82BE2}" type="presParOf" srcId="{EED9949D-1149-48AC-BFA8-3B448F10D5F0}" destId="{B9A5FFA2-CE2D-46ED-8592-22E74119DDB5}" srcOrd="0" destOrd="0" presId="urn:microsoft.com/office/officeart/2005/8/layout/venn3"/>
    <dgm:cxn modelId="{F01357D9-7F40-4841-8B47-A4F653696536}" type="presParOf" srcId="{EED9949D-1149-48AC-BFA8-3B448F10D5F0}" destId="{732ABA2C-E795-4988-9D55-29B6BC4D5837}" srcOrd="1" destOrd="0" presId="urn:microsoft.com/office/officeart/2005/8/layout/venn3"/>
    <dgm:cxn modelId="{E51A824A-C0B9-4E87-84C7-18E0FCCD6DDC}" type="presParOf" srcId="{EED9949D-1149-48AC-BFA8-3B448F10D5F0}" destId="{73852D5B-5063-4A9F-936E-6AD03018119D}" srcOrd="2" destOrd="0" presId="urn:microsoft.com/office/officeart/2005/8/layout/venn3"/>
    <dgm:cxn modelId="{2DDE6CE0-B3A6-484D-8911-ABC8AD703DDC}" type="presParOf" srcId="{EED9949D-1149-48AC-BFA8-3B448F10D5F0}" destId="{4DAA1B8A-BA3E-495A-A0BF-2903D31C7DE3}" srcOrd="3" destOrd="0" presId="urn:microsoft.com/office/officeart/2005/8/layout/venn3"/>
    <dgm:cxn modelId="{EF59FE99-1C97-49EA-8756-C0B0629A9881}" type="presParOf" srcId="{EED9949D-1149-48AC-BFA8-3B448F10D5F0}" destId="{AA711022-AFF6-4EC0-A985-D536D2EDB44D}" srcOrd="4" destOrd="0" presId="urn:microsoft.com/office/officeart/2005/8/layout/venn3"/>
    <dgm:cxn modelId="{B56DBDB2-9CEE-495A-8001-10BF2303082F}" type="presParOf" srcId="{EED9949D-1149-48AC-BFA8-3B448F10D5F0}" destId="{E7ABF60F-1B85-43C9-915E-E7D94B416815}" srcOrd="5" destOrd="0" presId="urn:microsoft.com/office/officeart/2005/8/layout/venn3"/>
    <dgm:cxn modelId="{D2378D85-73AA-490E-8524-B0A824917059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B2BDF9B-DC6C-41B9-8E36-F234E86CBAFC}" type="doc">
      <dgm:prSet loTypeId="urn:microsoft.com/office/officeart/2005/8/layout/venn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46078F-C01E-47AE-8364-F81F9BCDEAF0}">
      <dgm:prSet phldrT="[Текст]" custT="1"/>
      <dgm:spPr>
        <a:solidFill>
          <a:srgbClr val="FF00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58 071,3 тыс. рублей       </a:t>
          </a:r>
          <a:endParaRPr lang="ru-RU" sz="1200" dirty="0">
            <a:latin typeface="Times New Roman" pitchFamily="18" charset="0"/>
            <a:cs typeface="Times New Roman" pitchFamily="18" charset="0"/>
          </a:endParaRPr>
        </a:p>
      </dgm:t>
    </dgm:pt>
    <dgm:pt modelId="{BC6BC00B-86C6-460D-8010-3E668B32E9D8}" type="parTrans" cxnId="{BEF47F42-4B87-43C8-9715-B98333365CE7}">
      <dgm:prSet/>
      <dgm:spPr/>
      <dgm:t>
        <a:bodyPr/>
        <a:lstStyle/>
        <a:p>
          <a:endParaRPr lang="ru-RU"/>
        </a:p>
      </dgm:t>
    </dgm:pt>
    <dgm:pt modelId="{099FB09D-0DA1-4C6F-A3BB-51507C528999}" type="sibTrans" cxnId="{BEF47F42-4B87-43C8-9715-B98333365CE7}">
      <dgm:prSet/>
      <dgm:spPr/>
      <dgm:t>
        <a:bodyPr/>
        <a:lstStyle/>
        <a:p>
          <a:endParaRPr lang="ru-RU"/>
        </a:p>
      </dgm:t>
    </dgm:pt>
    <dgm:pt modelId="{26D9DC26-5C4D-4F6C-A298-1DEAAEA6D098}">
      <dgm:prSet phldrT="[Текст]" custT="1"/>
      <dgm:spPr>
        <a:solidFill>
          <a:srgbClr val="FF99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56 496,8 тыс. рублей (97,3%)   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C7337E63-39FF-483E-8D2D-9919B9D17CFA}" type="parTrans" cxnId="{ACA7009E-AD47-43B6-9994-D3C62A652979}">
      <dgm:prSet/>
      <dgm:spPr/>
      <dgm:t>
        <a:bodyPr/>
        <a:lstStyle/>
        <a:p>
          <a:endParaRPr lang="ru-RU"/>
        </a:p>
      </dgm:t>
    </dgm:pt>
    <dgm:pt modelId="{6B07ED01-2C63-44AC-99A1-AC2E53012882}" type="sibTrans" cxnId="{ACA7009E-AD47-43B6-9994-D3C62A652979}">
      <dgm:prSet/>
      <dgm:spPr/>
      <dgm:t>
        <a:bodyPr/>
        <a:lstStyle/>
        <a:p>
          <a:endParaRPr lang="ru-RU"/>
        </a:p>
      </dgm:t>
    </dgm:pt>
    <dgm:pt modelId="{32C475D9-450A-4569-8B12-3224F6A412BF}">
      <dgm:prSet phldrT="[Текст]" custT="1"/>
      <dgm:spPr>
        <a:solidFill>
          <a:srgbClr val="FFFF00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93,0%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8B2D886C-4842-4C97-B4A4-FC99C276B5EE}" type="parTrans" cxnId="{3D26AD06-F14C-469F-83A9-B8BF70359853}">
      <dgm:prSet/>
      <dgm:spPr/>
      <dgm:t>
        <a:bodyPr/>
        <a:lstStyle/>
        <a:p>
          <a:endParaRPr lang="ru-RU"/>
        </a:p>
      </dgm:t>
    </dgm:pt>
    <dgm:pt modelId="{CF2E0D24-CF7D-4585-9971-835382C729E8}" type="sibTrans" cxnId="{3D26AD06-F14C-469F-83A9-B8BF70359853}">
      <dgm:prSet/>
      <dgm:spPr/>
      <dgm:t>
        <a:bodyPr/>
        <a:lstStyle/>
        <a:p>
          <a:endParaRPr lang="ru-RU"/>
        </a:p>
      </dgm:t>
    </dgm:pt>
    <dgm:pt modelId="{9F84351F-C1E6-47DE-8186-F4BDD26B3064}">
      <dgm:prSet phldrT="[Текст]" custT="1"/>
      <dgm:spPr>
        <a:solidFill>
          <a:srgbClr val="66FF33">
            <a:alpha val="49804"/>
          </a:srgbClr>
        </a:solidFill>
      </dgm:spPr>
      <dgm:t>
        <a:bodyPr/>
        <a:lstStyle/>
        <a:p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</a:t>
          </a:r>
          <a:r>
            <a:rPr lang="ru-RU" sz="1400" dirty="0" smtClean="0">
              <a:latin typeface="Times New Roman" pitchFamily="18" charset="0"/>
              <a:cs typeface="Times New Roman" pitchFamily="18" charset="0"/>
            </a:rPr>
            <a:t>удовлетворительный </a:t>
          </a:r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 (89,0%)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dgm:t>
    </dgm:pt>
    <dgm:pt modelId="{0B2A7BDF-3B82-4607-AEC8-0123315960A3}" type="parTrans" cxnId="{F87ECA40-CCF8-412B-8A01-726DA2CEAC74}">
      <dgm:prSet/>
      <dgm:spPr/>
      <dgm:t>
        <a:bodyPr/>
        <a:lstStyle/>
        <a:p>
          <a:endParaRPr lang="ru-RU"/>
        </a:p>
      </dgm:t>
    </dgm:pt>
    <dgm:pt modelId="{E0D0344D-7719-4CF0-B97A-CD4DE2E29D5E}" type="sibTrans" cxnId="{F87ECA40-CCF8-412B-8A01-726DA2CEAC74}">
      <dgm:prSet/>
      <dgm:spPr/>
      <dgm:t>
        <a:bodyPr/>
        <a:lstStyle/>
        <a:p>
          <a:endParaRPr lang="ru-RU"/>
        </a:p>
      </dgm:t>
    </dgm:pt>
    <dgm:pt modelId="{EED9949D-1149-48AC-BFA8-3B448F10D5F0}" type="pres">
      <dgm:prSet presAssocID="{1B2BDF9B-DC6C-41B9-8E36-F234E86CBAF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A5FFA2-CE2D-46ED-8592-22E74119DDB5}" type="pres">
      <dgm:prSet presAssocID="{B446078F-C01E-47AE-8364-F81F9BCDEAF0}" presName="Name5" presStyleLbl="vennNode1" presStyleIdx="0" presStyleCnt="4" custScaleX="446904" custScaleY="288391" custLinFactX="-10766" custLinFactNeighborX="-100000" custLinFactNeighborY="-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2ABA2C-E795-4988-9D55-29B6BC4D5837}" type="pres">
      <dgm:prSet presAssocID="{099FB09D-0DA1-4C6F-A3BB-51507C528999}" presName="space" presStyleCnt="0"/>
      <dgm:spPr/>
    </dgm:pt>
    <dgm:pt modelId="{73852D5B-5063-4A9F-936E-6AD03018119D}" type="pres">
      <dgm:prSet presAssocID="{26D9DC26-5C4D-4F6C-A298-1DEAAEA6D098}" presName="Name5" presStyleLbl="vennNode1" presStyleIdx="1" presStyleCnt="4" custScaleX="387485" custScaleY="303971" custLinFactX="-533" custLinFactNeighborX="-100000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A1B8A-BA3E-495A-A0BF-2903D31C7DE3}" type="pres">
      <dgm:prSet presAssocID="{6B07ED01-2C63-44AC-99A1-AC2E53012882}" presName="space" presStyleCnt="0"/>
      <dgm:spPr/>
    </dgm:pt>
    <dgm:pt modelId="{AA711022-AFF6-4EC0-A985-D536D2EDB44D}" type="pres">
      <dgm:prSet presAssocID="{32C475D9-450A-4569-8B12-3224F6A412BF}" presName="Name5" presStyleLbl="vennNode1" presStyleIdx="2" presStyleCnt="4" custScaleX="481911" custScaleY="338407" custLinFactNeighborX="-8165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ABF60F-1B85-43C9-915E-E7D94B416815}" type="pres">
      <dgm:prSet presAssocID="{CF2E0D24-CF7D-4585-9971-835382C729E8}" presName="space" presStyleCnt="0"/>
      <dgm:spPr/>
    </dgm:pt>
    <dgm:pt modelId="{63381073-A66C-40EF-AFDA-A454ADF0D540}" type="pres">
      <dgm:prSet presAssocID="{9F84351F-C1E6-47DE-8186-F4BDD26B3064}" presName="Name5" presStyleLbl="vennNode1" presStyleIdx="3" presStyleCnt="4" custScaleX="475368" custScaleY="332830" custLinFactX="-4337" custLinFactNeighborX="-100000" custLinFactNeighborY="-46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A7009E-AD47-43B6-9994-D3C62A652979}" srcId="{1B2BDF9B-DC6C-41B9-8E36-F234E86CBAFC}" destId="{26D9DC26-5C4D-4F6C-A298-1DEAAEA6D098}" srcOrd="1" destOrd="0" parTransId="{C7337E63-39FF-483E-8D2D-9919B9D17CFA}" sibTransId="{6B07ED01-2C63-44AC-99A1-AC2E53012882}"/>
    <dgm:cxn modelId="{ADA18E02-27B2-4594-9AF2-F318BF4DB20B}" type="presOf" srcId="{26D9DC26-5C4D-4F6C-A298-1DEAAEA6D098}" destId="{73852D5B-5063-4A9F-936E-6AD03018119D}" srcOrd="0" destOrd="0" presId="urn:microsoft.com/office/officeart/2005/8/layout/venn3"/>
    <dgm:cxn modelId="{3D26AD06-F14C-469F-83A9-B8BF70359853}" srcId="{1B2BDF9B-DC6C-41B9-8E36-F234E86CBAFC}" destId="{32C475D9-450A-4569-8B12-3224F6A412BF}" srcOrd="2" destOrd="0" parTransId="{8B2D886C-4842-4C97-B4A4-FC99C276B5EE}" sibTransId="{CF2E0D24-CF7D-4585-9971-835382C729E8}"/>
    <dgm:cxn modelId="{41ABE1DB-FF61-4740-A166-198CE4B96076}" type="presOf" srcId="{32C475D9-450A-4569-8B12-3224F6A412BF}" destId="{AA711022-AFF6-4EC0-A985-D536D2EDB44D}" srcOrd="0" destOrd="0" presId="urn:microsoft.com/office/officeart/2005/8/layout/venn3"/>
    <dgm:cxn modelId="{1EE221EF-F097-4D58-8928-9789EE6143BE}" type="presOf" srcId="{1B2BDF9B-DC6C-41B9-8E36-F234E86CBAFC}" destId="{EED9949D-1149-48AC-BFA8-3B448F10D5F0}" srcOrd="0" destOrd="0" presId="urn:microsoft.com/office/officeart/2005/8/layout/venn3"/>
    <dgm:cxn modelId="{F87ECA40-CCF8-412B-8A01-726DA2CEAC74}" srcId="{1B2BDF9B-DC6C-41B9-8E36-F234E86CBAFC}" destId="{9F84351F-C1E6-47DE-8186-F4BDD26B3064}" srcOrd="3" destOrd="0" parTransId="{0B2A7BDF-3B82-4607-AEC8-0123315960A3}" sibTransId="{E0D0344D-7719-4CF0-B97A-CD4DE2E29D5E}"/>
    <dgm:cxn modelId="{1602228D-DF1E-42DE-AA4A-413A3DAD23EC}" type="presOf" srcId="{9F84351F-C1E6-47DE-8186-F4BDD26B3064}" destId="{63381073-A66C-40EF-AFDA-A454ADF0D540}" srcOrd="0" destOrd="0" presId="urn:microsoft.com/office/officeart/2005/8/layout/venn3"/>
    <dgm:cxn modelId="{9556DCFA-8CF3-4243-B629-42A9C903364B}" type="presOf" srcId="{B446078F-C01E-47AE-8364-F81F9BCDEAF0}" destId="{B9A5FFA2-CE2D-46ED-8592-22E74119DDB5}" srcOrd="0" destOrd="0" presId="urn:microsoft.com/office/officeart/2005/8/layout/venn3"/>
    <dgm:cxn modelId="{BEF47F42-4B87-43C8-9715-B98333365CE7}" srcId="{1B2BDF9B-DC6C-41B9-8E36-F234E86CBAFC}" destId="{B446078F-C01E-47AE-8364-F81F9BCDEAF0}" srcOrd="0" destOrd="0" parTransId="{BC6BC00B-86C6-460D-8010-3E668B32E9D8}" sibTransId="{099FB09D-0DA1-4C6F-A3BB-51507C528999}"/>
    <dgm:cxn modelId="{71C7B3F2-65F3-4494-9779-FE2070BB2B53}" type="presParOf" srcId="{EED9949D-1149-48AC-BFA8-3B448F10D5F0}" destId="{B9A5FFA2-CE2D-46ED-8592-22E74119DDB5}" srcOrd="0" destOrd="0" presId="urn:microsoft.com/office/officeart/2005/8/layout/venn3"/>
    <dgm:cxn modelId="{6802EB5B-CBB0-479E-9EFB-73440E9C3842}" type="presParOf" srcId="{EED9949D-1149-48AC-BFA8-3B448F10D5F0}" destId="{732ABA2C-E795-4988-9D55-29B6BC4D5837}" srcOrd="1" destOrd="0" presId="urn:microsoft.com/office/officeart/2005/8/layout/venn3"/>
    <dgm:cxn modelId="{DAE9095A-6B18-46A5-B726-952AD21D71C3}" type="presParOf" srcId="{EED9949D-1149-48AC-BFA8-3B448F10D5F0}" destId="{73852D5B-5063-4A9F-936E-6AD03018119D}" srcOrd="2" destOrd="0" presId="urn:microsoft.com/office/officeart/2005/8/layout/venn3"/>
    <dgm:cxn modelId="{5963481E-5F8C-4C0D-855F-00314C8F883B}" type="presParOf" srcId="{EED9949D-1149-48AC-BFA8-3B448F10D5F0}" destId="{4DAA1B8A-BA3E-495A-A0BF-2903D31C7DE3}" srcOrd="3" destOrd="0" presId="urn:microsoft.com/office/officeart/2005/8/layout/venn3"/>
    <dgm:cxn modelId="{DAE8E5FB-79D8-4B54-B24A-C20A8437712E}" type="presParOf" srcId="{EED9949D-1149-48AC-BFA8-3B448F10D5F0}" destId="{AA711022-AFF6-4EC0-A985-D536D2EDB44D}" srcOrd="4" destOrd="0" presId="urn:microsoft.com/office/officeart/2005/8/layout/venn3"/>
    <dgm:cxn modelId="{CC85A0D2-DA5D-470C-AFA9-FB9912E2F6EB}" type="presParOf" srcId="{EED9949D-1149-48AC-BFA8-3B448F10D5F0}" destId="{E7ABF60F-1B85-43C9-915E-E7D94B416815}" srcOrd="5" destOrd="0" presId="urn:microsoft.com/office/officeart/2005/8/layout/venn3"/>
    <dgm:cxn modelId="{FF8A7383-292E-4A71-B32D-2E3740106908}" type="presParOf" srcId="{EED9949D-1149-48AC-BFA8-3B448F10D5F0}" destId="{63381073-A66C-40EF-AFDA-A454ADF0D540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1223" y="42449"/>
          <a:ext cx="2470088" cy="188791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0365" tIns="19050" rIns="11036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     65 543,3 тыс. рублей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2959" y="318928"/>
        <a:ext cx="1746616" cy="1334958"/>
      </dsp:txXfrm>
    </dsp:sp>
    <dsp:sp modelId="{73852D5B-5063-4A9F-936E-6AD03018119D}">
      <dsp:nvSpPr>
        <dsp:cNvPr id="0" name=""/>
        <dsp:cNvSpPr/>
      </dsp:nvSpPr>
      <dsp:spPr>
        <a:xfrm>
          <a:off x="2070229" y="42449"/>
          <a:ext cx="2261565" cy="1887916"/>
        </a:xfrm>
        <a:prstGeom prst="ellipse">
          <a:avLst/>
        </a:prstGeom>
        <a:solidFill>
          <a:schemeClr val="accent6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0365" tIns="19050" rIns="11036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53 769,4 тыс. рублей (82,0%)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01428" y="318928"/>
        <a:ext cx="1599167" cy="1334958"/>
      </dsp:txXfrm>
    </dsp:sp>
    <dsp:sp modelId="{AA711022-AFF6-4EC0-A985-D536D2EDB44D}">
      <dsp:nvSpPr>
        <dsp:cNvPr id="0" name=""/>
        <dsp:cNvSpPr/>
      </dsp:nvSpPr>
      <dsp:spPr>
        <a:xfrm>
          <a:off x="3930711" y="42449"/>
          <a:ext cx="2806195" cy="1887916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0365" tIns="19050" rIns="11036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75,0%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41669" y="318928"/>
        <a:ext cx="1984279" cy="1334958"/>
      </dsp:txXfrm>
    </dsp:sp>
    <dsp:sp modelId="{63381073-A66C-40EF-AFDA-A454ADF0D540}">
      <dsp:nvSpPr>
        <dsp:cNvPr id="0" name=""/>
        <dsp:cNvSpPr/>
      </dsp:nvSpPr>
      <dsp:spPr>
        <a:xfrm>
          <a:off x="6335824" y="42449"/>
          <a:ext cx="2699447" cy="1887916"/>
        </a:xfrm>
        <a:prstGeom prst="ellipse">
          <a:avLst/>
        </a:prstGeom>
        <a:solidFill>
          <a:srgbClr val="66FF33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0365" tIns="19050" rIns="11036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удовлетворительный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 (72,0%)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31149" y="318928"/>
        <a:ext cx="1908797" cy="133495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26214" y="21809"/>
          <a:ext cx="2419850" cy="1761398"/>
        </a:xfrm>
        <a:prstGeom prst="ellipse">
          <a:avLst/>
        </a:prstGeom>
        <a:solidFill>
          <a:srgbClr val="FF7C8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38133" tIns="20320" rIns="38133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67 932,2 тыс. рублей       </a:t>
          </a:r>
          <a:endParaRPr lang="ru-RU" sz="12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80593" y="279760"/>
        <a:ext cx="1711092" cy="1245496"/>
      </dsp:txXfrm>
    </dsp:sp>
    <dsp:sp modelId="{73852D5B-5063-4A9F-936E-6AD03018119D}">
      <dsp:nvSpPr>
        <dsp:cNvPr id="0" name=""/>
        <dsp:cNvSpPr/>
      </dsp:nvSpPr>
      <dsp:spPr>
        <a:xfrm>
          <a:off x="2149831" y="21809"/>
          <a:ext cx="2403068" cy="1813768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33" tIns="20320" rIns="38133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67 918 тыс. рублей  (100,0%) 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01752" y="287429"/>
        <a:ext cx="1699226" cy="1282528"/>
      </dsp:txXfrm>
    </dsp:sp>
    <dsp:sp modelId="{AA711022-AFF6-4EC0-A985-D536D2EDB44D}">
      <dsp:nvSpPr>
        <dsp:cNvPr id="0" name=""/>
        <dsp:cNvSpPr/>
      </dsp:nvSpPr>
      <dsp:spPr>
        <a:xfrm>
          <a:off x="4443435" y="1434"/>
          <a:ext cx="2362255" cy="1854518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33" tIns="20320" rIns="38133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73,0%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89379" y="273022"/>
        <a:ext cx="1670367" cy="1311342"/>
      </dsp:txXfrm>
    </dsp:sp>
    <dsp:sp modelId="{63381073-A66C-40EF-AFDA-A454ADF0D540}">
      <dsp:nvSpPr>
        <dsp:cNvPr id="0" name=""/>
        <dsp:cNvSpPr/>
      </dsp:nvSpPr>
      <dsp:spPr>
        <a:xfrm>
          <a:off x="6780266" y="0"/>
          <a:ext cx="1995768" cy="1857387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8133" tIns="20320" rIns="38133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низкий (72,0%)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072539" y="272008"/>
        <a:ext cx="1411222" cy="131337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20011" y="0"/>
          <a:ext cx="2120677" cy="1566814"/>
        </a:xfrm>
        <a:prstGeom prst="ellipse">
          <a:avLst/>
        </a:prstGeom>
        <a:solidFill>
          <a:srgbClr val="FF7C80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18573" tIns="17780" rIns="1857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Предусмотрено муниципальной  программой на 2017 год –  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852 344,5 тыс. рублей       </a:t>
          </a:r>
          <a:endParaRPr lang="ru-RU" sz="14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30577" y="229455"/>
        <a:ext cx="1499545" cy="1107904"/>
      </dsp:txXfrm>
    </dsp:sp>
    <dsp:sp modelId="{73852D5B-5063-4A9F-936E-6AD03018119D}">
      <dsp:nvSpPr>
        <dsp:cNvPr id="0" name=""/>
        <dsp:cNvSpPr/>
      </dsp:nvSpPr>
      <dsp:spPr>
        <a:xfrm>
          <a:off x="2081406" y="1"/>
          <a:ext cx="2242599" cy="1607389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8573" tIns="17780" rIns="1857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847 385,9 тыс. рублей   (99,4%) 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09827" y="235398"/>
        <a:ext cx="1585757" cy="1136595"/>
      </dsp:txXfrm>
    </dsp:sp>
    <dsp:sp modelId="{AA711022-AFF6-4EC0-A985-D536D2EDB44D}">
      <dsp:nvSpPr>
        <dsp:cNvPr id="0" name=""/>
        <dsp:cNvSpPr/>
      </dsp:nvSpPr>
      <dsp:spPr>
        <a:xfrm>
          <a:off x="4264794" y="0"/>
          <a:ext cx="2390503" cy="1607389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8573" tIns="17780" rIns="1857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14875" y="235397"/>
        <a:ext cx="1690341" cy="1136595"/>
      </dsp:txXfrm>
    </dsp:sp>
    <dsp:sp modelId="{63381073-A66C-40EF-AFDA-A454ADF0D540}">
      <dsp:nvSpPr>
        <dsp:cNvPr id="0" name=""/>
        <dsp:cNvSpPr/>
      </dsp:nvSpPr>
      <dsp:spPr>
        <a:xfrm>
          <a:off x="6558281" y="0"/>
          <a:ext cx="2432422" cy="1607389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8573" tIns="17780" rIns="18573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 (94,0%)</a:t>
          </a:r>
          <a:endParaRPr lang="ru-RU" sz="1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14501" y="235397"/>
        <a:ext cx="1719982" cy="113659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115262" y="0"/>
          <a:ext cx="2299746" cy="1488235"/>
        </a:xfrm>
        <a:prstGeom prst="ellipse">
          <a:avLst/>
        </a:prstGeom>
        <a:solidFill>
          <a:srgbClr val="FF7C8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3395" tIns="17780" rIns="63395" bIns="1778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12,4 тыс. рублей</a:t>
          </a:r>
          <a:endParaRPr lang="ru-RU" sz="13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2052" y="217947"/>
        <a:ext cx="1626166" cy="1052341"/>
      </dsp:txXfrm>
    </dsp:sp>
    <dsp:sp modelId="{73852D5B-5063-4A9F-936E-6AD03018119D}">
      <dsp:nvSpPr>
        <dsp:cNvPr id="0" name=""/>
        <dsp:cNvSpPr/>
      </dsp:nvSpPr>
      <dsp:spPr>
        <a:xfrm>
          <a:off x="2232951" y="0"/>
          <a:ext cx="2308616" cy="1438034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3395" tIns="17780" rIns="63395" bIns="1778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12,3 тыс. рублей (99,2%)</a:t>
          </a:r>
          <a:endParaRPr lang="ru-RU" sz="13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71040" y="210595"/>
        <a:ext cx="1632438" cy="1016844"/>
      </dsp:txXfrm>
    </dsp:sp>
    <dsp:sp modelId="{AA711022-AFF6-4EC0-A985-D536D2EDB44D}">
      <dsp:nvSpPr>
        <dsp:cNvPr id="0" name=""/>
        <dsp:cNvSpPr/>
      </dsp:nvSpPr>
      <dsp:spPr>
        <a:xfrm>
          <a:off x="4344830" y="500"/>
          <a:ext cx="2422807" cy="1499697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3395" tIns="17780" rIns="63395" bIns="1778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78,0%</a:t>
          </a:r>
          <a:endParaRPr lang="ru-RU" sz="13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99642" y="220126"/>
        <a:ext cx="1713183" cy="1060445"/>
      </dsp:txXfrm>
    </dsp:sp>
    <dsp:sp modelId="{63381073-A66C-40EF-AFDA-A454ADF0D540}">
      <dsp:nvSpPr>
        <dsp:cNvPr id="0" name=""/>
        <dsp:cNvSpPr/>
      </dsp:nvSpPr>
      <dsp:spPr>
        <a:xfrm>
          <a:off x="6574883" y="1073"/>
          <a:ext cx="2334247" cy="1498050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3395" tIns="17780" rIns="63395" bIns="17780" numCol="1" spcCol="1270" anchor="ctr" anchorCtr="0">
          <a:noAutofit/>
        </a:bodyPr>
        <a:lstStyle/>
        <a:p>
          <a:pPr lvl="0" algn="ctr" defTabSz="6000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5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(89,0%)</a:t>
          </a:r>
          <a:endParaRPr lang="ru-RU" sz="13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16726" y="220457"/>
        <a:ext cx="1650561" cy="105928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9429" y="1311"/>
          <a:ext cx="2555294" cy="1783327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8142" tIns="20320" rIns="98142" bIns="20320" numCol="1" spcCol="1270" anchor="ctr" anchorCtr="0">
          <a:noAutofit/>
        </a:bodyPr>
        <a:lstStyle/>
        <a:p>
          <a:pPr lvl="0" algn="ctr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550,0 тыс. рублей</a:t>
          </a:r>
          <a:endParaRPr lang="ru-RU" sz="15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3643" y="262473"/>
        <a:ext cx="1806866" cy="1261003"/>
      </dsp:txXfrm>
    </dsp:sp>
    <dsp:sp modelId="{73852D5B-5063-4A9F-936E-6AD03018119D}">
      <dsp:nvSpPr>
        <dsp:cNvPr id="0" name=""/>
        <dsp:cNvSpPr/>
      </dsp:nvSpPr>
      <dsp:spPr>
        <a:xfrm>
          <a:off x="2208058" y="1311"/>
          <a:ext cx="2568758" cy="1783327"/>
        </a:xfrm>
        <a:prstGeom prst="ellipse">
          <a:avLst/>
        </a:prstGeom>
        <a:solidFill>
          <a:schemeClr val="accent6"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8142" tIns="20320" rIns="98142" bIns="20320" numCol="1" spcCol="1270" anchor="ctr" anchorCtr="0">
          <a:noAutofit/>
        </a:bodyPr>
        <a:lstStyle/>
        <a:p>
          <a:pPr lvl="0" algn="ctr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550,0 тыс. рублей (100,0%)</a:t>
          </a:r>
          <a:endParaRPr lang="ru-RU" sz="15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84244" y="262473"/>
        <a:ext cx="1816386" cy="1261003"/>
      </dsp:txXfrm>
    </dsp:sp>
    <dsp:sp modelId="{AA711022-AFF6-4EC0-A985-D536D2EDB44D}">
      <dsp:nvSpPr>
        <dsp:cNvPr id="0" name=""/>
        <dsp:cNvSpPr/>
      </dsp:nvSpPr>
      <dsp:spPr>
        <a:xfrm>
          <a:off x="4420150" y="731"/>
          <a:ext cx="2504843" cy="1784486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8142" tIns="20320" rIns="98142" bIns="20320" numCol="1" spcCol="1270" anchor="ctr" anchorCtr="0">
          <a:noAutofit/>
        </a:bodyPr>
        <a:lstStyle/>
        <a:p>
          <a:pPr lvl="0" algn="ctr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 30,0%</a:t>
          </a:r>
          <a:endParaRPr lang="ru-RU" sz="15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786976" y="262063"/>
        <a:ext cx="1771191" cy="1261822"/>
      </dsp:txXfrm>
    </dsp:sp>
    <dsp:sp modelId="{63381073-A66C-40EF-AFDA-A454ADF0D540}">
      <dsp:nvSpPr>
        <dsp:cNvPr id="0" name=""/>
        <dsp:cNvSpPr/>
      </dsp:nvSpPr>
      <dsp:spPr>
        <a:xfrm>
          <a:off x="6577758" y="2622"/>
          <a:ext cx="2351959" cy="1783327"/>
        </a:xfrm>
        <a:prstGeom prst="ellipse">
          <a:avLst/>
        </a:prstGeom>
        <a:solidFill>
          <a:srgbClr val="66FF33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8142" tIns="20320" rIns="98142" bIns="20320" numCol="1" spcCol="1270" anchor="ctr" anchorCtr="0">
          <a:noAutofit/>
        </a:bodyPr>
        <a:lstStyle/>
        <a:p>
          <a:pPr lvl="0" algn="ctr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5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низкий (65,0%)</a:t>
          </a:r>
          <a:endParaRPr lang="ru-RU" sz="15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22194" y="263784"/>
        <a:ext cx="1663087" cy="1261003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3708" y="4470"/>
          <a:ext cx="2527431" cy="1634132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932" tIns="19050" rIns="89932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    61 610,2 тыс. рублей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3842" y="243783"/>
        <a:ext cx="1787163" cy="1155506"/>
      </dsp:txXfrm>
    </dsp:sp>
    <dsp:sp modelId="{73852D5B-5063-4A9F-936E-6AD03018119D}">
      <dsp:nvSpPr>
        <dsp:cNvPr id="0" name=""/>
        <dsp:cNvSpPr/>
      </dsp:nvSpPr>
      <dsp:spPr>
        <a:xfrm>
          <a:off x="2204312" y="4470"/>
          <a:ext cx="2386977" cy="1634132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932" tIns="19050" rIns="89932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46 329,8 тыс. рублей (75,2%)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53877" y="243783"/>
        <a:ext cx="1687847" cy="1155506"/>
      </dsp:txXfrm>
    </dsp:sp>
    <dsp:sp modelId="{AA711022-AFF6-4EC0-A985-D536D2EDB44D}">
      <dsp:nvSpPr>
        <dsp:cNvPr id="0" name=""/>
        <dsp:cNvSpPr/>
      </dsp:nvSpPr>
      <dsp:spPr>
        <a:xfrm>
          <a:off x="4264463" y="3939"/>
          <a:ext cx="2560130" cy="1635194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932" tIns="19050" rIns="89932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88,0%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39385" y="243408"/>
        <a:ext cx="1810286" cy="1156256"/>
      </dsp:txXfrm>
    </dsp:sp>
    <dsp:sp modelId="{63381073-A66C-40EF-AFDA-A454ADF0D540}">
      <dsp:nvSpPr>
        <dsp:cNvPr id="0" name=""/>
        <dsp:cNvSpPr/>
      </dsp:nvSpPr>
      <dsp:spPr>
        <a:xfrm>
          <a:off x="6488207" y="0"/>
          <a:ext cx="2642523" cy="1634132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932" tIns="19050" rIns="89932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(87,0%)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875196" y="239313"/>
        <a:ext cx="1868545" cy="1155506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0" y="20455"/>
          <a:ext cx="2280484" cy="1682092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8787" tIns="20320" rIns="7878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     11 164,9 тыс. рублей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3969" y="266792"/>
        <a:ext cx="1612546" cy="1189418"/>
      </dsp:txXfrm>
    </dsp:sp>
    <dsp:sp modelId="{73852D5B-5063-4A9F-936E-6AD03018119D}">
      <dsp:nvSpPr>
        <dsp:cNvPr id="0" name=""/>
        <dsp:cNvSpPr/>
      </dsp:nvSpPr>
      <dsp:spPr>
        <a:xfrm>
          <a:off x="1945097" y="0"/>
          <a:ext cx="2336747" cy="1787202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8787" tIns="20320" rIns="7878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10 922,7 тыс. рублей (97,8%)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87306" y="261730"/>
        <a:ext cx="1652329" cy="1263742"/>
      </dsp:txXfrm>
    </dsp:sp>
    <dsp:sp modelId="{AA711022-AFF6-4EC0-A985-D536D2EDB44D}">
      <dsp:nvSpPr>
        <dsp:cNvPr id="0" name=""/>
        <dsp:cNvSpPr/>
      </dsp:nvSpPr>
      <dsp:spPr>
        <a:xfrm>
          <a:off x="4037337" y="46568"/>
          <a:ext cx="2754053" cy="1697926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8787" tIns="20320" rIns="7878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–100%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40659" y="295224"/>
        <a:ext cx="1947409" cy="1200614"/>
      </dsp:txXfrm>
    </dsp:sp>
    <dsp:sp modelId="{63381073-A66C-40EF-AFDA-A454ADF0D540}">
      <dsp:nvSpPr>
        <dsp:cNvPr id="0" name=""/>
        <dsp:cNvSpPr/>
      </dsp:nvSpPr>
      <dsp:spPr>
        <a:xfrm>
          <a:off x="6551833" y="46568"/>
          <a:ext cx="2485966" cy="1694289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8787" tIns="20320" rIns="7878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(100%)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15894" y="294691"/>
        <a:ext cx="1757844" cy="1198043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723" y="5104"/>
          <a:ext cx="2352403" cy="1632865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862" tIns="19050" rIns="89862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20 293,5 тыс. рублей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5224" y="244232"/>
        <a:ext cx="1663401" cy="1154609"/>
      </dsp:txXfrm>
    </dsp:sp>
    <dsp:sp modelId="{73852D5B-5063-4A9F-936E-6AD03018119D}">
      <dsp:nvSpPr>
        <dsp:cNvPr id="0" name=""/>
        <dsp:cNvSpPr/>
      </dsp:nvSpPr>
      <dsp:spPr>
        <a:xfrm>
          <a:off x="2026554" y="5104"/>
          <a:ext cx="2443436" cy="1632865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862" tIns="19050" rIns="89862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19 988,2 тыс. рублей (98,5%)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84387" y="244232"/>
        <a:ext cx="1727770" cy="1154609"/>
      </dsp:txXfrm>
    </dsp:sp>
    <dsp:sp modelId="{AA711022-AFF6-4EC0-A985-D536D2EDB44D}">
      <dsp:nvSpPr>
        <dsp:cNvPr id="0" name=""/>
        <dsp:cNvSpPr/>
      </dsp:nvSpPr>
      <dsp:spPr>
        <a:xfrm>
          <a:off x="4143417" y="4573"/>
          <a:ext cx="2491295" cy="1633926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862" tIns="19050" rIns="89862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 85,0%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08259" y="243856"/>
        <a:ext cx="1761611" cy="1155360"/>
      </dsp:txXfrm>
    </dsp:sp>
    <dsp:sp modelId="{63381073-A66C-40EF-AFDA-A454ADF0D540}">
      <dsp:nvSpPr>
        <dsp:cNvPr id="0" name=""/>
        <dsp:cNvSpPr/>
      </dsp:nvSpPr>
      <dsp:spPr>
        <a:xfrm>
          <a:off x="6308139" y="5104"/>
          <a:ext cx="2692774" cy="1632865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862" tIns="19050" rIns="89862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2016 году – удовлетворительный (93,0%)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02487" y="244232"/>
        <a:ext cx="1904078" cy="115460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243" y="6703"/>
          <a:ext cx="2499014" cy="1629667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686" tIns="19050" rIns="8968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459 039,7 тыс. рублей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6215" y="245362"/>
        <a:ext cx="1767070" cy="1152349"/>
      </dsp:txXfrm>
    </dsp:sp>
    <dsp:sp modelId="{73852D5B-5063-4A9F-936E-6AD03018119D}">
      <dsp:nvSpPr>
        <dsp:cNvPr id="0" name=""/>
        <dsp:cNvSpPr/>
      </dsp:nvSpPr>
      <dsp:spPr>
        <a:xfrm>
          <a:off x="2173324" y="6703"/>
          <a:ext cx="2421914" cy="1629667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686" tIns="19050" rIns="8968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453809,2 тыс. рублей (98,9%)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28005" y="245362"/>
        <a:ext cx="1712552" cy="1152349"/>
      </dsp:txXfrm>
    </dsp:sp>
    <dsp:sp modelId="{AA711022-AFF6-4EC0-A985-D536D2EDB44D}">
      <dsp:nvSpPr>
        <dsp:cNvPr id="0" name=""/>
        <dsp:cNvSpPr/>
      </dsp:nvSpPr>
      <dsp:spPr>
        <a:xfrm>
          <a:off x="4269305" y="6173"/>
          <a:ext cx="2810557" cy="1630727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686" tIns="19050" rIns="8968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80902" y="244987"/>
        <a:ext cx="1987363" cy="1153099"/>
      </dsp:txXfrm>
    </dsp:sp>
    <dsp:sp modelId="{63381073-A66C-40EF-AFDA-A454ADF0D540}">
      <dsp:nvSpPr>
        <dsp:cNvPr id="0" name=""/>
        <dsp:cNvSpPr/>
      </dsp:nvSpPr>
      <dsp:spPr>
        <a:xfrm>
          <a:off x="6753929" y="6703"/>
          <a:ext cx="2389826" cy="1629667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686" tIns="19050" rIns="8968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(100,0%)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03911" y="245362"/>
        <a:ext cx="1689862" cy="1152349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102" y="10060"/>
          <a:ext cx="2409759" cy="1622952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316" tIns="19050" rIns="8931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33 472,6 тыс. рублей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3003" y="247736"/>
        <a:ext cx="1703957" cy="1147600"/>
      </dsp:txXfrm>
    </dsp:sp>
    <dsp:sp modelId="{73852D5B-5063-4A9F-936E-6AD03018119D}">
      <dsp:nvSpPr>
        <dsp:cNvPr id="0" name=""/>
        <dsp:cNvSpPr/>
      </dsp:nvSpPr>
      <dsp:spPr>
        <a:xfrm>
          <a:off x="2085271" y="10060"/>
          <a:ext cx="2357305" cy="1622952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316" tIns="19050" rIns="8931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33 472,4 тыс. рублей (100,0%)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30490" y="247736"/>
        <a:ext cx="1666867" cy="1147600"/>
      </dsp:txXfrm>
    </dsp:sp>
    <dsp:sp modelId="{AA711022-AFF6-4EC0-A985-D536D2EDB44D}">
      <dsp:nvSpPr>
        <dsp:cNvPr id="0" name=""/>
        <dsp:cNvSpPr/>
      </dsp:nvSpPr>
      <dsp:spPr>
        <a:xfrm>
          <a:off x="4155681" y="0"/>
          <a:ext cx="2565497" cy="1624007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316" tIns="19050" rIns="8931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60,0%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31389" y="237830"/>
        <a:ext cx="1814081" cy="1148347"/>
      </dsp:txXfrm>
    </dsp:sp>
    <dsp:sp modelId="{63381073-A66C-40EF-AFDA-A454ADF0D540}">
      <dsp:nvSpPr>
        <dsp:cNvPr id="0" name=""/>
        <dsp:cNvSpPr/>
      </dsp:nvSpPr>
      <dsp:spPr>
        <a:xfrm>
          <a:off x="6358893" y="10060"/>
          <a:ext cx="2575965" cy="1622952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316" tIns="19050" rIns="89316" bIns="19050" numCol="1" spcCol="1270" anchor="ctr" anchorCtr="0">
          <a:noAutofit/>
        </a:bodyPr>
        <a:lstStyle/>
        <a:p>
          <a:pPr lvl="0" algn="ctr" defTabSz="66675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удовлетворительный </a:t>
          </a: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(80,0%)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36134" y="247736"/>
        <a:ext cx="1821483" cy="114760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4851" y="30143"/>
          <a:ext cx="2376602" cy="1582786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7106" tIns="19050" rIns="8710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75 681,1 тыс. рублей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52896" y="261937"/>
        <a:ext cx="1680512" cy="1119198"/>
      </dsp:txXfrm>
    </dsp:sp>
    <dsp:sp modelId="{73852D5B-5063-4A9F-936E-6AD03018119D}">
      <dsp:nvSpPr>
        <dsp:cNvPr id="0" name=""/>
        <dsp:cNvSpPr/>
      </dsp:nvSpPr>
      <dsp:spPr>
        <a:xfrm>
          <a:off x="2064896" y="30143"/>
          <a:ext cx="2196813" cy="1582786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7106" tIns="19050" rIns="8710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75 590,4 тыс. рублей (99,9%)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86612" y="261937"/>
        <a:ext cx="1553381" cy="1119198"/>
      </dsp:txXfrm>
    </dsp:sp>
    <dsp:sp modelId="{AA711022-AFF6-4EC0-A985-D536D2EDB44D}">
      <dsp:nvSpPr>
        <dsp:cNvPr id="0" name=""/>
        <dsp:cNvSpPr/>
      </dsp:nvSpPr>
      <dsp:spPr>
        <a:xfrm>
          <a:off x="3945152" y="29629"/>
          <a:ext cx="2729706" cy="1583815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7106" tIns="19050" rIns="8710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85,0%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44908" y="261573"/>
        <a:ext cx="1930194" cy="1119927"/>
      </dsp:txXfrm>
    </dsp:sp>
    <dsp:sp modelId="{63381073-A66C-40EF-AFDA-A454ADF0D540}">
      <dsp:nvSpPr>
        <dsp:cNvPr id="0" name=""/>
        <dsp:cNvSpPr/>
      </dsp:nvSpPr>
      <dsp:spPr>
        <a:xfrm>
          <a:off x="6358301" y="30143"/>
          <a:ext cx="2780845" cy="1582786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7106" tIns="19050" rIns="87106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(93,0%)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65546" y="261937"/>
        <a:ext cx="1966355" cy="11191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1137" y="30133"/>
          <a:ext cx="2585724" cy="1529036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724" tIns="19050" rIns="89724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9 468,2 тыс. рублей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79808" y="254055"/>
        <a:ext cx="1828382" cy="1081192"/>
      </dsp:txXfrm>
    </dsp:sp>
    <dsp:sp modelId="{73852D5B-5063-4A9F-936E-6AD03018119D}">
      <dsp:nvSpPr>
        <dsp:cNvPr id="0" name=""/>
        <dsp:cNvSpPr/>
      </dsp:nvSpPr>
      <dsp:spPr>
        <a:xfrm>
          <a:off x="2260789" y="30133"/>
          <a:ext cx="2240380" cy="1529036"/>
        </a:xfrm>
        <a:prstGeom prst="ellipse">
          <a:avLst/>
        </a:prstGeom>
        <a:solidFill>
          <a:schemeClr val="accent6">
            <a:lumMod val="75000"/>
            <a:alpha val="49804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724" tIns="19050" rIns="89724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9 468,2 тыс. рублей (100%)</a:t>
          </a:r>
          <a:endParaRPr lang="ru-RU" sz="1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88885" y="254055"/>
        <a:ext cx="1584188" cy="1081192"/>
      </dsp:txXfrm>
    </dsp:sp>
    <dsp:sp modelId="{AA711022-AFF6-4EC0-A985-D536D2EDB44D}">
      <dsp:nvSpPr>
        <dsp:cNvPr id="0" name=""/>
        <dsp:cNvSpPr/>
      </dsp:nvSpPr>
      <dsp:spPr>
        <a:xfrm>
          <a:off x="4175097" y="4169"/>
          <a:ext cx="2862169" cy="1580963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724" tIns="20320" rIns="89724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89%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94252" y="235696"/>
        <a:ext cx="2023859" cy="1117909"/>
      </dsp:txXfrm>
    </dsp:sp>
    <dsp:sp modelId="{63381073-A66C-40EF-AFDA-A454ADF0D540}">
      <dsp:nvSpPr>
        <dsp:cNvPr id="0" name=""/>
        <dsp:cNvSpPr/>
      </dsp:nvSpPr>
      <dsp:spPr>
        <a:xfrm>
          <a:off x="6711193" y="30133"/>
          <a:ext cx="2324165" cy="1529036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9724" tIns="20320" rIns="89724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(95%)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051559" y="254055"/>
        <a:ext cx="1643433" cy="108119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44391" y="1121"/>
          <a:ext cx="2346387" cy="1640830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0300" tIns="19050" rIns="90300" bIns="19050" numCol="1" spcCol="1270" anchor="ctr" anchorCtr="0">
          <a:noAutofit/>
        </a:bodyPr>
        <a:lstStyle/>
        <a:p>
          <a:pPr lvl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5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</a:t>
          </a:r>
        </a:p>
        <a:p>
          <a:pPr lvl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50" kern="1200" dirty="0" smtClean="0">
              <a:latin typeface="Times New Roman" pitchFamily="18" charset="0"/>
              <a:cs typeface="Times New Roman" pitchFamily="18" charset="0"/>
            </a:rPr>
            <a:t> 3 564,7 тыс. рублей</a:t>
          </a:r>
          <a:endParaRPr lang="ru-RU" sz="14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88011" y="241415"/>
        <a:ext cx="1659147" cy="1160242"/>
      </dsp:txXfrm>
    </dsp:sp>
    <dsp:sp modelId="{73852D5B-5063-4A9F-936E-6AD03018119D}">
      <dsp:nvSpPr>
        <dsp:cNvPr id="0" name=""/>
        <dsp:cNvSpPr/>
      </dsp:nvSpPr>
      <dsp:spPr>
        <a:xfrm>
          <a:off x="2062612" y="1121"/>
          <a:ext cx="2490566" cy="1640830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0300" tIns="19050" rIns="90300" bIns="19050" numCol="1" spcCol="1270" anchor="ctr" anchorCtr="0">
          <a:noAutofit/>
        </a:bodyPr>
        <a:lstStyle/>
        <a:p>
          <a:pPr lvl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5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</a:t>
          </a:r>
        </a:p>
        <a:p>
          <a:pPr lvl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50" kern="1200" dirty="0" smtClean="0">
              <a:latin typeface="Times New Roman" pitchFamily="18" charset="0"/>
              <a:cs typeface="Times New Roman" pitchFamily="18" charset="0"/>
            </a:rPr>
            <a:t> 3 564,7 тыс. рублей (100,0%)</a:t>
          </a:r>
          <a:endParaRPr lang="ru-RU" sz="14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427347" y="241415"/>
        <a:ext cx="1761096" cy="1160242"/>
      </dsp:txXfrm>
    </dsp:sp>
    <dsp:sp modelId="{AA711022-AFF6-4EC0-A985-D536D2EDB44D}">
      <dsp:nvSpPr>
        <dsp:cNvPr id="0" name=""/>
        <dsp:cNvSpPr/>
      </dsp:nvSpPr>
      <dsp:spPr>
        <a:xfrm>
          <a:off x="4225013" y="588"/>
          <a:ext cx="2474913" cy="1641896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0300" tIns="19050" rIns="90300" bIns="19050" numCol="1" spcCol="1270" anchor="ctr" anchorCtr="0">
          <a:noAutofit/>
        </a:bodyPr>
        <a:lstStyle/>
        <a:p>
          <a:pPr lvl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5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 </a:t>
          </a:r>
          <a:r>
            <a:rPr lang="ru-RU" sz="1450" kern="1200" dirty="0" smtClean="0">
              <a:latin typeface="Times New Roman" pitchFamily="18" charset="0"/>
              <a:cs typeface="Times New Roman" pitchFamily="18" charset="0"/>
            </a:rPr>
            <a:t>89,0</a:t>
          </a:r>
          <a:r>
            <a:rPr lang="ru-RU" sz="1450" kern="1200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4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87456" y="241038"/>
        <a:ext cx="1750027" cy="1160996"/>
      </dsp:txXfrm>
    </dsp:sp>
    <dsp:sp modelId="{63381073-A66C-40EF-AFDA-A454ADF0D540}">
      <dsp:nvSpPr>
        <dsp:cNvPr id="0" name=""/>
        <dsp:cNvSpPr/>
      </dsp:nvSpPr>
      <dsp:spPr>
        <a:xfrm>
          <a:off x="6403862" y="78536"/>
          <a:ext cx="2727847" cy="1483441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90300" tIns="19050" rIns="90300" bIns="19050" numCol="1" spcCol="1270" anchor="ctr" anchorCtr="0">
          <a:noAutofit/>
        </a:bodyPr>
        <a:lstStyle/>
        <a:p>
          <a:pPr lvl="0" algn="ctr" defTabSz="6445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5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удовлетворительный (75,0%)</a:t>
          </a:r>
          <a:endParaRPr lang="ru-RU" sz="145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803346" y="295781"/>
        <a:ext cx="1928879" cy="10489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0" y="39186"/>
          <a:ext cx="2231570" cy="1646012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7097" tIns="20320" rIns="7709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71,9  тыс. рублей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6806" y="280239"/>
        <a:ext cx="1577958" cy="1163906"/>
      </dsp:txXfrm>
    </dsp:sp>
    <dsp:sp modelId="{73852D5B-5063-4A9F-936E-6AD03018119D}">
      <dsp:nvSpPr>
        <dsp:cNvPr id="0" name=""/>
        <dsp:cNvSpPr/>
      </dsp:nvSpPr>
      <dsp:spPr>
        <a:xfrm>
          <a:off x="1865318" y="0"/>
          <a:ext cx="2498935" cy="1748868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7097" tIns="20320" rIns="7709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46,6 тыс. рублей (64,8%)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31279" y="256116"/>
        <a:ext cx="1767013" cy="1236636"/>
      </dsp:txXfrm>
    </dsp:sp>
    <dsp:sp modelId="{AA711022-AFF6-4EC0-A985-D536D2EDB44D}">
      <dsp:nvSpPr>
        <dsp:cNvPr id="0" name=""/>
        <dsp:cNvSpPr/>
      </dsp:nvSpPr>
      <dsp:spPr>
        <a:xfrm>
          <a:off x="4124991" y="64739"/>
          <a:ext cx="2712660" cy="1661507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7097" tIns="20320" rIns="7709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75%)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22251" y="308061"/>
        <a:ext cx="1918140" cy="1174863"/>
      </dsp:txXfrm>
    </dsp:sp>
    <dsp:sp modelId="{63381073-A66C-40EF-AFDA-A454ADF0D540}">
      <dsp:nvSpPr>
        <dsp:cNvPr id="0" name=""/>
        <dsp:cNvSpPr/>
      </dsp:nvSpPr>
      <dsp:spPr>
        <a:xfrm>
          <a:off x="6603232" y="64739"/>
          <a:ext cx="2432644" cy="1657948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7097" tIns="20320" rIns="7709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(98%)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59484" y="307540"/>
        <a:ext cx="1720140" cy="117234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0" y="31511"/>
          <a:ext cx="2320396" cy="1666362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0982" tIns="20320" rIns="7098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   95 476,7 тыс. рублей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9814" y="275544"/>
        <a:ext cx="1640768" cy="1178296"/>
      </dsp:txXfrm>
    </dsp:sp>
    <dsp:sp modelId="{73852D5B-5063-4A9F-936E-6AD03018119D}">
      <dsp:nvSpPr>
        <dsp:cNvPr id="0" name=""/>
        <dsp:cNvSpPr/>
      </dsp:nvSpPr>
      <dsp:spPr>
        <a:xfrm>
          <a:off x="1987141" y="47479"/>
          <a:ext cx="2439884" cy="1610153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0982" tIns="20320" rIns="7098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                 92 363,1 тыс. рублей (96,7%)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44454" y="283280"/>
        <a:ext cx="1725258" cy="1138551"/>
      </dsp:txXfrm>
    </dsp:sp>
    <dsp:sp modelId="{AA711022-AFF6-4EC0-A985-D536D2EDB44D}">
      <dsp:nvSpPr>
        <dsp:cNvPr id="0" name=""/>
        <dsp:cNvSpPr/>
      </dsp:nvSpPr>
      <dsp:spPr>
        <a:xfrm>
          <a:off x="4206740" y="34568"/>
          <a:ext cx="2582742" cy="1721566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0982" tIns="20320" rIns="7098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84974" y="286686"/>
        <a:ext cx="1826274" cy="1217330"/>
      </dsp:txXfrm>
    </dsp:sp>
    <dsp:sp modelId="{63381073-A66C-40EF-AFDA-A454ADF0D540}">
      <dsp:nvSpPr>
        <dsp:cNvPr id="0" name=""/>
        <dsp:cNvSpPr/>
      </dsp:nvSpPr>
      <dsp:spPr>
        <a:xfrm>
          <a:off x="6573657" y="55037"/>
          <a:ext cx="2376129" cy="1677351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0982" tIns="20320" rIns="7098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(95%)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921633" y="300679"/>
        <a:ext cx="1680177" cy="11860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0" y="0"/>
          <a:ext cx="2218914" cy="1738663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4062" tIns="20320" rIns="7406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       2 740,5 тыс. рублей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24952" y="254621"/>
        <a:ext cx="1569010" cy="1229421"/>
      </dsp:txXfrm>
    </dsp:sp>
    <dsp:sp modelId="{73852D5B-5063-4A9F-936E-6AD03018119D}">
      <dsp:nvSpPr>
        <dsp:cNvPr id="0" name=""/>
        <dsp:cNvSpPr/>
      </dsp:nvSpPr>
      <dsp:spPr>
        <a:xfrm>
          <a:off x="1867721" y="10762"/>
          <a:ext cx="2368765" cy="1680015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4062" tIns="20320" rIns="7406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  2 740,5 тыс. рублей (100,0%)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214619" y="256795"/>
        <a:ext cx="1674969" cy="1187949"/>
      </dsp:txXfrm>
    </dsp:sp>
    <dsp:sp modelId="{AA711022-AFF6-4EC0-A985-D536D2EDB44D}">
      <dsp:nvSpPr>
        <dsp:cNvPr id="0" name=""/>
        <dsp:cNvSpPr/>
      </dsp:nvSpPr>
      <dsp:spPr>
        <a:xfrm>
          <a:off x="4006643" y="18951"/>
          <a:ext cx="2630315" cy="1752942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4062" tIns="20320" rIns="7406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91844" y="275663"/>
        <a:ext cx="1859913" cy="1239518"/>
      </dsp:txXfrm>
    </dsp:sp>
    <dsp:sp modelId="{63381073-A66C-40EF-AFDA-A454ADF0D540}">
      <dsp:nvSpPr>
        <dsp:cNvPr id="0" name=""/>
        <dsp:cNvSpPr/>
      </dsp:nvSpPr>
      <dsp:spPr>
        <a:xfrm>
          <a:off x="6411769" y="18648"/>
          <a:ext cx="2623492" cy="1750129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4062" tIns="20320" rIns="74062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(100,0%)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95971" y="274948"/>
        <a:ext cx="1855088" cy="123752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0" y="0"/>
          <a:ext cx="2262565" cy="1772867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5519" tIns="20320" rIns="75519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453,8 тыс. рублей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1345" y="259630"/>
        <a:ext cx="1599875" cy="1253607"/>
      </dsp:txXfrm>
    </dsp:sp>
    <dsp:sp modelId="{73852D5B-5063-4A9F-936E-6AD03018119D}">
      <dsp:nvSpPr>
        <dsp:cNvPr id="0" name=""/>
        <dsp:cNvSpPr/>
      </dsp:nvSpPr>
      <dsp:spPr>
        <a:xfrm>
          <a:off x="1997772" y="0"/>
          <a:ext cx="2520477" cy="1713064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5519" tIns="20320" rIns="75519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453,7 тыс. рублей (100%)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66887" y="250872"/>
        <a:ext cx="1782247" cy="1211320"/>
      </dsp:txXfrm>
    </dsp:sp>
    <dsp:sp modelId="{AA711022-AFF6-4EC0-A985-D536D2EDB44D}">
      <dsp:nvSpPr>
        <dsp:cNvPr id="0" name=""/>
        <dsp:cNvSpPr/>
      </dsp:nvSpPr>
      <dsp:spPr>
        <a:xfrm>
          <a:off x="4283885" y="0"/>
          <a:ext cx="2479626" cy="1787426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5519" tIns="20320" rIns="75519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100,0%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47018" y="261762"/>
        <a:ext cx="1753360" cy="1263902"/>
      </dsp:txXfrm>
    </dsp:sp>
    <dsp:sp modelId="{63381073-A66C-40EF-AFDA-A454ADF0D540}">
      <dsp:nvSpPr>
        <dsp:cNvPr id="0" name=""/>
        <dsp:cNvSpPr/>
      </dsp:nvSpPr>
      <dsp:spPr>
        <a:xfrm>
          <a:off x="6533892" y="1434"/>
          <a:ext cx="2408036" cy="1784558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5519" tIns="20320" rIns="75519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(100,0%)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886541" y="262776"/>
        <a:ext cx="1702738" cy="126187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0" y="81640"/>
          <a:ext cx="2495589" cy="1587599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627" tIns="20320" rIns="6762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44 242,2 тыс. рублей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5471" y="314138"/>
        <a:ext cx="1764647" cy="1122603"/>
      </dsp:txXfrm>
    </dsp:sp>
    <dsp:sp modelId="{73852D5B-5063-4A9F-936E-6AD03018119D}">
      <dsp:nvSpPr>
        <dsp:cNvPr id="0" name=""/>
        <dsp:cNvSpPr/>
      </dsp:nvSpPr>
      <dsp:spPr>
        <a:xfrm>
          <a:off x="2237721" y="119280"/>
          <a:ext cx="2214430" cy="1534046"/>
        </a:xfrm>
        <a:prstGeom prst="ellipse">
          <a:avLst/>
        </a:prstGeom>
        <a:solidFill>
          <a:srgbClr val="FFC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627" tIns="20320" rIns="6762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   44 234,5 тыс. рублей (99,9%)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562017" y="343936"/>
        <a:ext cx="1565838" cy="1084734"/>
      </dsp:txXfrm>
    </dsp:sp>
    <dsp:sp modelId="{AA711022-AFF6-4EC0-A985-D536D2EDB44D}">
      <dsp:nvSpPr>
        <dsp:cNvPr id="0" name=""/>
        <dsp:cNvSpPr/>
      </dsp:nvSpPr>
      <dsp:spPr>
        <a:xfrm>
          <a:off x="4178863" y="54397"/>
          <a:ext cx="2555077" cy="1681753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627" tIns="20320" rIns="6762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78,0%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53045" y="300684"/>
        <a:ext cx="1806713" cy="1189179"/>
      </dsp:txXfrm>
    </dsp:sp>
    <dsp:sp modelId="{63381073-A66C-40EF-AFDA-A454ADF0D540}">
      <dsp:nvSpPr>
        <dsp:cNvPr id="0" name=""/>
        <dsp:cNvSpPr/>
      </dsp:nvSpPr>
      <dsp:spPr>
        <a:xfrm>
          <a:off x="6528316" y="94678"/>
          <a:ext cx="2507656" cy="1598069"/>
        </a:xfrm>
        <a:prstGeom prst="ellipse">
          <a:avLst/>
        </a:prstGeom>
        <a:solidFill>
          <a:srgbClr val="92D05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67627" tIns="20320" rIns="6762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удовлетворительный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 (89%)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895554" y="328710"/>
        <a:ext cx="1773180" cy="113000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0" y="0"/>
          <a:ext cx="2514238" cy="1712774"/>
        </a:xfrm>
        <a:prstGeom prst="ellipse">
          <a:avLst/>
        </a:prstGeom>
        <a:solidFill>
          <a:srgbClr val="FF0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4167" tIns="20320" rIns="4416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1 975,8 тыс. рублей       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8202" y="250830"/>
        <a:ext cx="1777834" cy="1211114"/>
      </dsp:txXfrm>
    </dsp:sp>
    <dsp:sp modelId="{73852D5B-5063-4A9F-936E-6AD03018119D}">
      <dsp:nvSpPr>
        <dsp:cNvPr id="0" name=""/>
        <dsp:cNvSpPr/>
      </dsp:nvSpPr>
      <dsp:spPr>
        <a:xfrm>
          <a:off x="2302866" y="868"/>
          <a:ext cx="2114702" cy="1712774"/>
        </a:xfrm>
        <a:prstGeom prst="ellipse">
          <a:avLst/>
        </a:prstGeom>
        <a:solidFill>
          <a:srgbClr val="FFC0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4167" tIns="20320" rIns="4416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1 975,8 тыс. рублей (100,0%)  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12557" y="251698"/>
        <a:ext cx="1495320" cy="1211114"/>
      </dsp:txXfrm>
    </dsp:sp>
    <dsp:sp modelId="{AA711022-AFF6-4EC0-A985-D536D2EDB44D}">
      <dsp:nvSpPr>
        <dsp:cNvPr id="0" name=""/>
        <dsp:cNvSpPr/>
      </dsp:nvSpPr>
      <dsp:spPr>
        <a:xfrm>
          <a:off x="4290782" y="2028"/>
          <a:ext cx="2573523" cy="1710454"/>
        </a:xfrm>
        <a:prstGeom prst="ellipse">
          <a:avLst/>
        </a:prstGeom>
        <a:solidFill>
          <a:srgbClr val="FFFF0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4167" tIns="20320" rIns="4416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 92,0%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667666" y="252518"/>
        <a:ext cx="1819755" cy="1209474"/>
      </dsp:txXfrm>
    </dsp:sp>
    <dsp:sp modelId="{63381073-A66C-40EF-AFDA-A454ADF0D540}">
      <dsp:nvSpPr>
        <dsp:cNvPr id="0" name=""/>
        <dsp:cNvSpPr/>
      </dsp:nvSpPr>
      <dsp:spPr>
        <a:xfrm>
          <a:off x="6834857" y="868"/>
          <a:ext cx="2195214" cy="1712774"/>
        </a:xfrm>
        <a:prstGeom prst="ellipse">
          <a:avLst/>
        </a:prstGeom>
        <a:solidFill>
          <a:srgbClr val="92D050">
            <a:alpha val="50000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4167" tIns="20320" rIns="44167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высокий  (96,0%)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156339" y="251698"/>
        <a:ext cx="1552250" cy="121111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A5FFA2-CE2D-46ED-8592-22E74119DDB5}">
      <dsp:nvSpPr>
        <dsp:cNvPr id="0" name=""/>
        <dsp:cNvSpPr/>
      </dsp:nvSpPr>
      <dsp:spPr>
        <a:xfrm>
          <a:off x="0" y="148824"/>
          <a:ext cx="2304215" cy="1486930"/>
        </a:xfrm>
        <a:prstGeom prst="ellipse">
          <a:avLst/>
        </a:prstGeom>
        <a:solidFill>
          <a:srgbClr val="FF00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8375" tIns="20320" rIns="28375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Предусмотрено муниципальной программой на 2017 год –   58 071,3 тыс. рублей       </a:t>
          </a:r>
          <a:endParaRPr lang="ru-RU" sz="1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7444" y="366580"/>
        <a:ext cx="1629327" cy="1051418"/>
      </dsp:txXfrm>
    </dsp:sp>
    <dsp:sp modelId="{73852D5B-5063-4A9F-936E-6AD03018119D}">
      <dsp:nvSpPr>
        <dsp:cNvPr id="0" name=""/>
        <dsp:cNvSpPr/>
      </dsp:nvSpPr>
      <dsp:spPr>
        <a:xfrm>
          <a:off x="2095889" y="109344"/>
          <a:ext cx="1997854" cy="1567260"/>
        </a:xfrm>
        <a:prstGeom prst="ellipse">
          <a:avLst/>
        </a:prstGeom>
        <a:solidFill>
          <a:srgbClr val="FF99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8375" tIns="20320" rIns="28375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Освоено бюджетных средств за 2017 год –  56 496,8 тыс. рублей (97,3%)   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388468" y="338864"/>
        <a:ext cx="1412696" cy="1108220"/>
      </dsp:txXfrm>
    </dsp:sp>
    <dsp:sp modelId="{AA711022-AFF6-4EC0-A985-D536D2EDB44D}">
      <dsp:nvSpPr>
        <dsp:cNvPr id="0" name=""/>
        <dsp:cNvSpPr/>
      </dsp:nvSpPr>
      <dsp:spPr>
        <a:xfrm>
          <a:off x="4012291" y="20569"/>
          <a:ext cx="2484710" cy="1744810"/>
        </a:xfrm>
        <a:prstGeom prst="ellipse">
          <a:avLst/>
        </a:prstGeom>
        <a:solidFill>
          <a:srgbClr val="FFFF00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8375" tIns="20320" rIns="28375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Оценка степени достижения целевых показателей (индикаторов) программы в 2017 году – 93,0%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76168" y="276091"/>
        <a:ext cx="1756956" cy="1233766"/>
      </dsp:txXfrm>
    </dsp:sp>
    <dsp:sp modelId="{63381073-A66C-40EF-AFDA-A454ADF0D540}">
      <dsp:nvSpPr>
        <dsp:cNvPr id="0" name=""/>
        <dsp:cNvSpPr/>
      </dsp:nvSpPr>
      <dsp:spPr>
        <a:xfrm>
          <a:off x="6352602" y="11044"/>
          <a:ext cx="2450975" cy="1716055"/>
        </a:xfrm>
        <a:prstGeom prst="ellipse">
          <a:avLst/>
        </a:prstGeom>
        <a:solidFill>
          <a:srgbClr val="66FF33">
            <a:alpha val="49804"/>
          </a:srgb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8375" tIns="20320" rIns="28375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Уровень реализации муниципальной программы в 2017 году – </a:t>
          </a:r>
          <a:r>
            <a:rPr lang="ru-RU" sz="1400" kern="1200" dirty="0" smtClean="0">
              <a:latin typeface="Times New Roman" pitchFamily="18" charset="0"/>
              <a:cs typeface="Times New Roman" pitchFamily="18" charset="0"/>
            </a:rPr>
            <a:t>удовлетворительный </a:t>
          </a:r>
          <a:r>
            <a:rPr lang="ru-RU" sz="1600" kern="1200" dirty="0" smtClean="0">
              <a:latin typeface="Times New Roman" pitchFamily="18" charset="0"/>
              <a:cs typeface="Times New Roman" pitchFamily="18" charset="0"/>
            </a:rPr>
            <a:t> (89,0%)</a:t>
          </a:r>
          <a:endParaRPr lang="ru-RU" sz="16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711539" y="262354"/>
        <a:ext cx="1733101" cy="12134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0.08018</cdr:x>
      <cdr:y>0.28738</cdr:y>
    </cdr:from>
    <cdr:to>
      <cdr:x>0.38654</cdr:x>
      <cdr:y>0.49399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10196" y="754052"/>
          <a:ext cx="1185276" cy="5420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C00000"/>
              </a:solidFill>
            </a:rPr>
            <a:t>Доход</a:t>
          </a:r>
          <a:endParaRPr lang="ru-RU" sz="1600" b="1" dirty="0">
            <a:solidFill>
              <a:srgbClr val="C00000"/>
            </a:solidFill>
          </a:endParaRPr>
        </a:p>
      </cdr:txBody>
    </cdr:sp>
  </cdr:relSizeAnchor>
  <cdr:relSizeAnchor xmlns:cdr="http://schemas.openxmlformats.org/drawingml/2006/chartDrawing">
    <cdr:from>
      <cdr:x>0.61859</cdr:x>
      <cdr:y>0.42228</cdr:y>
    </cdr:from>
    <cdr:to>
      <cdr:x>0.85493</cdr:x>
      <cdr:y>0.77078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393244" y="110799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rgbClr val="C00000"/>
              </a:solidFill>
            </a:rPr>
            <a:t>Расход</a:t>
          </a:r>
          <a:endParaRPr lang="ru-RU" sz="1600" b="1" dirty="0">
            <a:solidFill>
              <a:srgbClr val="C00000"/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0.72</cdr:x>
      <cdr:y>0.81989</cdr:y>
    </cdr:from>
    <cdr:to>
      <cdr:x>1</cdr:x>
      <cdr:y>0.96374</cdr:y>
    </cdr:to>
    <cdr:sp macro="" textlink="">
      <cdr:nvSpPr>
        <cdr:cNvPr id="2" name="Прямоугольная выноска 1"/>
        <cdr:cNvSpPr/>
      </cdr:nvSpPr>
      <cdr:spPr>
        <a:xfrm xmlns:a="http://schemas.openxmlformats.org/drawingml/2006/main">
          <a:off x="6247779" y="4464496"/>
          <a:ext cx="2429693" cy="783263"/>
        </a:xfrm>
        <a:prstGeom xmlns:a="http://schemas.openxmlformats.org/drawingml/2006/main" prst="wedgeRectCallout">
          <a:avLst>
            <a:gd name="adj1" fmla="val -56962"/>
            <a:gd name="adj2" fmla="val -167461"/>
          </a:avLst>
        </a:prstGeom>
        <a:ln xmlns:a="http://schemas.openxmlformats.org/drawingml/2006/main">
          <a:solidFill>
            <a:schemeClr val="bg1">
              <a:lumMod val="75000"/>
            </a:schemeClr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образования –     847 385,9 тыс. руб.(99,4%)</a:t>
          </a:r>
        </a:p>
        <a:p xmlns:a="http://schemas.openxmlformats.org/drawingml/2006/main">
          <a:pPr algn="ctr"/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0.15574</cdr:x>
      <cdr:y>0.8875</cdr:y>
    </cdr:from>
    <cdr:to>
      <cdr:x>0.46808</cdr:x>
      <cdr:y>0.9875</cdr:y>
    </cdr:to>
    <cdr:sp macro="" textlink="">
      <cdr:nvSpPr>
        <cdr:cNvPr id="4" name="Прямоугольная выноска 3"/>
        <cdr:cNvSpPr/>
      </cdr:nvSpPr>
      <cdr:spPr>
        <a:xfrm xmlns:a="http://schemas.openxmlformats.org/drawingml/2006/main">
          <a:off x="1368152" y="5112568"/>
          <a:ext cx="2743905" cy="576064"/>
        </a:xfrm>
        <a:prstGeom xmlns:a="http://schemas.openxmlformats.org/drawingml/2006/main" prst="wedgeRectCallout">
          <a:avLst>
            <a:gd name="adj1" fmla="val 31295"/>
            <a:gd name="adj2" fmla="val -178512"/>
          </a:avLst>
        </a:prstGeom>
        <a:ln xmlns:a="http://schemas.openxmlformats.org/drawingml/2006/main">
          <a:solidFill>
            <a:schemeClr val="bg1">
              <a:lumMod val="75000"/>
            </a:schemeClr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Социальная поддержка граждан – 453 855,8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тыс. руб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.(98,9%)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ctr"/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0.04375</cdr:x>
      <cdr:y>0.69412</cdr:y>
    </cdr:from>
    <cdr:to>
      <cdr:x>0.30328</cdr:x>
      <cdr:y>0.85914</cdr:y>
    </cdr:to>
    <cdr:sp macro="" textlink="">
      <cdr:nvSpPr>
        <cdr:cNvPr id="5" name="Прямоугольная выноска 4"/>
        <cdr:cNvSpPr/>
      </cdr:nvSpPr>
      <cdr:spPr>
        <a:xfrm xmlns:a="http://schemas.openxmlformats.org/drawingml/2006/main">
          <a:off x="384343" y="3998575"/>
          <a:ext cx="2279965" cy="950597"/>
        </a:xfrm>
        <a:prstGeom xmlns:a="http://schemas.openxmlformats.org/drawingml/2006/main" prst="wedgeRectCallout">
          <a:avLst>
            <a:gd name="adj1" fmla="val 75911"/>
            <a:gd name="adj2" fmla="val -170214"/>
          </a:avLst>
        </a:prstGeom>
        <a:ln xmlns:a="http://schemas.openxmlformats.org/drawingml/2006/main">
          <a:solidFill>
            <a:schemeClr val="bg1">
              <a:lumMod val="75000"/>
            </a:schemeClr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культуры, физической культуры и спорта –114 247,8 тыс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. руб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.(88,2%)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ctr"/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0.0082</cdr:x>
      <cdr:y>0.4125</cdr:y>
    </cdr:from>
    <cdr:to>
      <cdr:x>0.27814</cdr:x>
      <cdr:y>0.64832</cdr:y>
    </cdr:to>
    <cdr:sp macro="" textlink="">
      <cdr:nvSpPr>
        <cdr:cNvPr id="6" name="Прямоугольная выноска 5"/>
        <cdr:cNvSpPr/>
      </cdr:nvSpPr>
      <cdr:spPr>
        <a:xfrm xmlns:a="http://schemas.openxmlformats.org/drawingml/2006/main">
          <a:off x="72037" y="2376264"/>
          <a:ext cx="2371416" cy="1358462"/>
        </a:xfrm>
        <a:prstGeom xmlns:a="http://schemas.openxmlformats.org/drawingml/2006/main" prst="wedgeRectCallout">
          <a:avLst>
            <a:gd name="adj1" fmla="val 86564"/>
            <a:gd name="adj2" fmla="val -51324"/>
          </a:avLst>
        </a:prstGeom>
        <a:ln xmlns:a="http://schemas.openxmlformats.org/drawingml/2006/main">
          <a:solidFill>
            <a:schemeClr val="bg1">
              <a:lumMod val="75000"/>
            </a:schemeClr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Комплексное развитие в сферах ЖКХ, благоустройства и охраны окружающей среды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– 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       125 835,5 тыс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. руб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.(97,6%)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ctr"/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0.15</cdr:y>
    </cdr:from>
    <cdr:to>
      <cdr:x>0.315</cdr:x>
      <cdr:y>0.3879</cdr:y>
    </cdr:to>
    <cdr:sp macro="" textlink="">
      <cdr:nvSpPr>
        <cdr:cNvPr id="7" name="Прямоугольная выноска 6"/>
        <cdr:cNvSpPr/>
      </cdr:nvSpPr>
      <cdr:spPr>
        <a:xfrm xmlns:a="http://schemas.openxmlformats.org/drawingml/2006/main">
          <a:off x="0" y="864096"/>
          <a:ext cx="2767267" cy="1370432"/>
        </a:xfrm>
        <a:prstGeom xmlns:a="http://schemas.openxmlformats.org/drawingml/2006/main" prst="wedgeRectCallout">
          <a:avLst>
            <a:gd name="adj1" fmla="val 84454"/>
            <a:gd name="adj2" fmla="val 38305"/>
          </a:avLst>
        </a:prstGeom>
        <a:ln xmlns:a="http://schemas.openxmlformats.org/drawingml/2006/main">
          <a:solidFill>
            <a:schemeClr val="bg1">
              <a:lumMod val="75000"/>
            </a:schemeClr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Комплексное развитие в сфере строительства ,развития объектов инженерной, социальной инфраструктуры, дорожного хозяйства – 129 359,8 тыс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. руб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.(91,6%)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0.01176</cdr:y>
    </cdr:from>
    <cdr:to>
      <cdr:x>0.48999</cdr:x>
      <cdr:y>0.09412</cdr:y>
    </cdr:to>
    <cdr:sp macro="" textlink="">
      <cdr:nvSpPr>
        <cdr:cNvPr id="8" name="Прямоугольная выноска 7"/>
        <cdr:cNvSpPr/>
      </cdr:nvSpPr>
      <cdr:spPr>
        <a:xfrm xmlns:a="http://schemas.openxmlformats.org/drawingml/2006/main">
          <a:off x="0" y="67772"/>
          <a:ext cx="4304578" cy="474406"/>
        </a:xfrm>
        <a:prstGeom xmlns:a="http://schemas.openxmlformats.org/drawingml/2006/main" prst="wedgeRectCallout">
          <a:avLst>
            <a:gd name="adj1" fmla="val 50334"/>
            <a:gd name="adj2" fmla="val 208484"/>
          </a:avLst>
        </a:prstGeom>
        <a:ln xmlns:a="http://schemas.openxmlformats.org/drawingml/2006/main">
          <a:solidFill>
            <a:schemeClr val="bg1">
              <a:lumMod val="75000"/>
            </a:schemeClr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Муниципальные программы поддержки отраслей экономики – 562,3 тыс. руб.(100%)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0.54879</cdr:x>
      <cdr:y>0.00346</cdr:y>
    </cdr:from>
    <cdr:to>
      <cdr:x>0.82642</cdr:x>
      <cdr:y>0.08582</cdr:y>
    </cdr:to>
    <cdr:sp macro="" textlink="">
      <cdr:nvSpPr>
        <cdr:cNvPr id="9" name="Прямоугольная выноска 8"/>
        <cdr:cNvSpPr/>
      </cdr:nvSpPr>
      <cdr:spPr>
        <a:xfrm xmlns:a="http://schemas.openxmlformats.org/drawingml/2006/main">
          <a:off x="4821116" y="19950"/>
          <a:ext cx="2438924" cy="474446"/>
        </a:xfrm>
        <a:prstGeom xmlns:a="http://schemas.openxmlformats.org/drawingml/2006/main" prst="wedgeRectCallout">
          <a:avLst>
            <a:gd name="adj1" fmla="val -63233"/>
            <a:gd name="adj2" fmla="val 206189"/>
          </a:avLst>
        </a:prstGeom>
        <a:ln xmlns:a="http://schemas.openxmlformats.org/drawingml/2006/main">
          <a:solidFill>
            <a:schemeClr val="bg1">
              <a:lumMod val="75000"/>
            </a:schemeClr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Прочие программы  – </a:t>
          </a:r>
        </a:p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89 783,5 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тыс. руб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.(99,4%)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0.78092</cdr:x>
      <cdr:y>0.37995</cdr:y>
    </cdr:from>
    <cdr:to>
      <cdr:x>1</cdr:x>
      <cdr:y>0.53668</cdr:y>
    </cdr:to>
    <cdr:sp macro="" textlink="">
      <cdr:nvSpPr>
        <cdr:cNvPr id="10" name="Прямоугольная выноска 9"/>
        <cdr:cNvSpPr/>
      </cdr:nvSpPr>
      <cdr:spPr>
        <a:xfrm xmlns:a="http://schemas.openxmlformats.org/drawingml/2006/main">
          <a:off x="6860363" y="2188764"/>
          <a:ext cx="1924613" cy="902883"/>
        </a:xfrm>
        <a:prstGeom xmlns:a="http://schemas.openxmlformats.org/drawingml/2006/main" prst="wedgeRectCallout">
          <a:avLst>
            <a:gd name="adj1" fmla="val -129115"/>
            <a:gd name="adj2" fmla="val -104323"/>
          </a:avLst>
        </a:prstGeom>
        <a:solidFill xmlns:a="http://schemas.openxmlformats.org/drawingml/2006/main">
          <a:schemeClr val="bg1"/>
        </a:solidFill>
        <a:ln xmlns:a="http://schemas.openxmlformats.org/drawingml/2006/main">
          <a:solidFill>
            <a:schemeClr val="bg1">
              <a:lumMod val="75000"/>
            </a:schemeClr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Развитие здравоохранения –     56 496,8 тыс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. руб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.(97,3%)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 xmlns:a="http://schemas.openxmlformats.org/drawingml/2006/main">
          <a:pPr algn="ctr"/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0.46891</cdr:x>
      <cdr:y>0.4375</cdr:y>
    </cdr:from>
    <cdr:to>
      <cdr:x>0.71786</cdr:x>
      <cdr:y>0.67758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4068960" y="2382286"/>
          <a:ext cx="2160240" cy="13072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2017 год</a:t>
          </a:r>
        </a:p>
        <a:p xmlns:a="http://schemas.openxmlformats.org/drawingml/2006/main"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1 817 527,4</a:t>
          </a:r>
        </a:p>
        <a:p xmlns:a="http://schemas.openxmlformats.org/drawingml/2006/main">
          <a:pPr algn="ctr"/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т</a:t>
          </a:r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ыс. рублей (97,7%)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0.7684</cdr:x>
      <cdr:y>0.8336</cdr:y>
    </cdr:from>
    <cdr:to>
      <cdr:x>0.97604</cdr:x>
      <cdr:y>0.9259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928410" y="4552280"/>
          <a:ext cx="1872208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/>
            <a:t>Образование 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0.76042</cdr:x>
      <cdr:y>0.71493</cdr:y>
    </cdr:from>
    <cdr:to>
      <cdr:x>0.84324</cdr:x>
      <cdr:y>0.8336</cdr:y>
    </cdr:to>
    <cdr:cxnSp macro="">
      <cdr:nvCxnSpPr>
        <cdr:cNvPr id="4" name="Прямая соединительная линия 3"/>
        <cdr:cNvCxnSpPr/>
      </cdr:nvCxnSpPr>
      <cdr:spPr>
        <a:xfrm xmlns:a="http://schemas.openxmlformats.org/drawingml/2006/main">
          <a:off x="6856402" y="3904208"/>
          <a:ext cx="746826" cy="648072"/>
        </a:xfrm>
        <a:prstGeom xmlns:a="http://schemas.openxmlformats.org/drawingml/2006/main" prst="line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0.58957</cdr:x>
      <cdr:y>0</cdr:y>
    </cdr:from>
    <cdr:to>
      <cdr:x>0.69098</cdr:x>
      <cdr:y>0.16744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315976" y="0"/>
          <a:ext cx="914378" cy="972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/>
            <a:t>Общегосударственные</a:t>
          </a:r>
        </a:p>
        <a:p xmlns:a="http://schemas.openxmlformats.org/drawingml/2006/main">
          <a:r>
            <a:rPr lang="ru-RU" sz="1600" b="1" dirty="0" smtClean="0"/>
            <a:t> вопросы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0.87675</cdr:x>
      <cdr:y>0.40933</cdr:y>
    </cdr:from>
    <cdr:to>
      <cdr:x>0.97816</cdr:x>
      <cdr:y>0.56684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7905338" y="2376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ЖКХ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0.80833</cdr:x>
      <cdr:y>0.16125</cdr:y>
    </cdr:from>
    <cdr:to>
      <cdr:x>0.90975</cdr:x>
      <cdr:y>0.31876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7288450" y="9361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Национальная </a:t>
          </a:r>
        </a:p>
        <a:p xmlns:a="http://schemas.openxmlformats.org/drawingml/2006/main">
          <a:pPr algn="ctr"/>
          <a:r>
            <a:rPr lang="ru-RU" sz="1800" b="1" dirty="0" smtClean="0"/>
            <a:t>        экономика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0.64062</cdr:x>
      <cdr:y>0.19846</cdr:y>
    </cdr:from>
    <cdr:to>
      <cdr:x>0.81632</cdr:x>
      <cdr:y>0.21087</cdr:y>
    </cdr:to>
    <cdr:cxnSp macro="">
      <cdr:nvCxnSpPr>
        <cdr:cNvPr id="13" name="Прямая соединительная линия 12"/>
        <cdr:cNvCxnSpPr/>
      </cdr:nvCxnSpPr>
      <cdr:spPr>
        <a:xfrm xmlns:a="http://schemas.openxmlformats.org/drawingml/2006/main" flipV="1">
          <a:off x="5776282" y="1152128"/>
          <a:ext cx="1584176" cy="7200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0.74099</cdr:x>
      <cdr:y>0.28529</cdr:y>
    </cdr:from>
    <cdr:to>
      <cdr:x>0.88474</cdr:x>
      <cdr:y>0.42173</cdr:y>
    </cdr:to>
    <cdr:cxnSp macro="">
      <cdr:nvCxnSpPr>
        <cdr:cNvPr id="15" name="Прямая соединительная линия 14"/>
        <cdr:cNvCxnSpPr/>
      </cdr:nvCxnSpPr>
      <cdr:spPr>
        <a:xfrm xmlns:a="http://schemas.openxmlformats.org/drawingml/2006/main">
          <a:off x="6681202" y="1656184"/>
          <a:ext cx="1296144" cy="79208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0.78594</cdr:x>
      <cdr:y>0.0124</cdr:y>
    </cdr:from>
    <cdr:to>
      <cdr:x>0.88735</cdr:x>
      <cdr:y>0.16992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7086504" y="7200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/>
            <a:t>Национальная </a:t>
          </a:r>
        </a:p>
        <a:p xmlns:a="http://schemas.openxmlformats.org/drawingml/2006/main">
          <a:r>
            <a:rPr lang="ru-RU" sz="1600" b="1" dirty="0" smtClean="0"/>
            <a:t>безопасность </a:t>
          </a:r>
          <a:endParaRPr lang="ru-RU" sz="1600" b="1" dirty="0"/>
        </a:p>
      </cdr:txBody>
    </cdr:sp>
  </cdr:relSizeAnchor>
  <cdr:relSizeAnchor xmlns:cdr="http://schemas.openxmlformats.org/drawingml/2006/chartDrawing">
    <cdr:from>
      <cdr:x>0.58925</cdr:x>
      <cdr:y>0.05551</cdr:y>
    </cdr:from>
    <cdr:to>
      <cdr:x>0.79689</cdr:x>
      <cdr:y>0.21087</cdr:y>
    </cdr:to>
    <cdr:cxnSp macro="">
      <cdr:nvCxnSpPr>
        <cdr:cNvPr id="18" name="Прямая соединительная линия 17"/>
        <cdr:cNvCxnSpPr/>
      </cdr:nvCxnSpPr>
      <cdr:spPr>
        <a:xfrm xmlns:a="http://schemas.openxmlformats.org/drawingml/2006/main" flipV="1">
          <a:off x="5313050" y="322237"/>
          <a:ext cx="1872208" cy="901899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0.53335</cdr:x>
      <cdr:y>0.13644</cdr:y>
    </cdr:from>
    <cdr:to>
      <cdr:x>0.58126</cdr:x>
      <cdr:y>0.19846</cdr:y>
    </cdr:to>
    <cdr:cxnSp macro="">
      <cdr:nvCxnSpPr>
        <cdr:cNvPr id="20" name="Прямая соединительная линия 19"/>
        <cdr:cNvCxnSpPr/>
      </cdr:nvCxnSpPr>
      <cdr:spPr>
        <a:xfrm xmlns:a="http://schemas.openxmlformats.org/drawingml/2006/main" flipV="1">
          <a:off x="4808994" y="792088"/>
          <a:ext cx="432048" cy="36004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0.33369</cdr:x>
      <cdr:y>0.83106</cdr:y>
    </cdr:from>
    <cdr:to>
      <cdr:x>0.43511</cdr:x>
      <cdr:y>0.98857</cdr:y>
    </cdr:to>
    <cdr:sp macro="" textlink="">
      <cdr:nvSpPr>
        <cdr:cNvPr id="21" name="TextBox 20"/>
        <cdr:cNvSpPr txBox="1"/>
      </cdr:nvSpPr>
      <cdr:spPr>
        <a:xfrm xmlns:a="http://schemas.openxmlformats.org/drawingml/2006/main">
          <a:off x="3008794" y="482453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Культура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0.22189</cdr:x>
      <cdr:y>0.68222</cdr:y>
    </cdr:from>
    <cdr:to>
      <cdr:x>0.35765</cdr:x>
      <cdr:y>0.85587</cdr:y>
    </cdr:to>
    <cdr:cxnSp macro="">
      <cdr:nvCxnSpPr>
        <cdr:cNvPr id="25" name="Прямая соединительная линия 24"/>
        <cdr:cNvCxnSpPr/>
      </cdr:nvCxnSpPr>
      <cdr:spPr>
        <a:xfrm xmlns:a="http://schemas.openxmlformats.org/drawingml/2006/main">
          <a:off x="2000682" y="3960440"/>
          <a:ext cx="1224136" cy="1008112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0.02223</cdr:x>
      <cdr:y>0.79385</cdr:y>
    </cdr:from>
    <cdr:to>
      <cdr:x>0.12365</cdr:x>
      <cdr:y>0.95136</cdr:y>
    </cdr:to>
    <cdr:sp macro="" textlink="">
      <cdr:nvSpPr>
        <cdr:cNvPr id="26" name="TextBox 25"/>
        <cdr:cNvSpPr txBox="1"/>
      </cdr:nvSpPr>
      <cdr:spPr>
        <a:xfrm xmlns:a="http://schemas.openxmlformats.org/drawingml/2006/main">
          <a:off x="200482" y="460851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Здравоохранение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0.11619</cdr:x>
      <cdr:y>0.60779</cdr:y>
    </cdr:from>
    <cdr:to>
      <cdr:x>0.158</cdr:x>
      <cdr:y>0.79385</cdr:y>
    </cdr:to>
    <cdr:cxnSp macro="">
      <cdr:nvCxnSpPr>
        <cdr:cNvPr id="28" name="Прямая соединительная линия 27"/>
        <cdr:cNvCxnSpPr/>
      </cdr:nvCxnSpPr>
      <cdr:spPr>
        <a:xfrm xmlns:a="http://schemas.openxmlformats.org/drawingml/2006/main" flipH="1">
          <a:off x="1047602" y="3528392"/>
          <a:ext cx="377016" cy="108012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0.03853</cdr:x>
      <cdr:y>0.33491</cdr:y>
    </cdr:from>
    <cdr:to>
      <cdr:x>0.13994</cdr:x>
      <cdr:y>0.49243</cdr:y>
    </cdr:to>
    <cdr:sp macro="" textlink="">
      <cdr:nvSpPr>
        <cdr:cNvPr id="29" name="TextBox 28"/>
        <cdr:cNvSpPr txBox="1"/>
      </cdr:nvSpPr>
      <cdr:spPr>
        <a:xfrm xmlns:a="http://schemas.openxmlformats.org/drawingml/2006/main">
          <a:off x="347424" y="1944216"/>
          <a:ext cx="914378" cy="9144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Социальная </a:t>
          </a:r>
        </a:p>
        <a:p xmlns:a="http://schemas.openxmlformats.org/drawingml/2006/main">
          <a:pPr algn="ctr"/>
          <a:r>
            <a:rPr lang="ru-RU" sz="1800" b="1" dirty="0" smtClean="0"/>
            <a:t>политика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0.13436</cdr:x>
      <cdr:y>0.42173</cdr:y>
    </cdr:from>
    <cdr:to>
      <cdr:x>0.18228</cdr:x>
      <cdr:y>0.45894</cdr:y>
    </cdr:to>
    <cdr:cxnSp macro="">
      <cdr:nvCxnSpPr>
        <cdr:cNvPr id="31" name="Прямая соединительная линия 30"/>
        <cdr:cNvCxnSpPr/>
      </cdr:nvCxnSpPr>
      <cdr:spPr>
        <a:xfrm xmlns:a="http://schemas.openxmlformats.org/drawingml/2006/main" flipV="1">
          <a:off x="1211520" y="2448273"/>
          <a:ext cx="432037" cy="21602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0.09757</cdr:x>
      <cdr:y>0.17324</cdr:y>
    </cdr:from>
    <cdr:to>
      <cdr:x>0.19898</cdr:x>
      <cdr:y>0.33076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879738" y="1005700"/>
          <a:ext cx="914378" cy="91444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Физическая культура</a:t>
          </a:r>
        </a:p>
        <a:p xmlns:a="http://schemas.openxmlformats.org/drawingml/2006/main">
          <a:pPr algn="ctr"/>
          <a:r>
            <a:rPr lang="ru-RU" sz="1800" b="1" dirty="0" smtClean="0"/>
            <a:t> и спорт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0.04387</cdr:x>
      <cdr:y>0.06732</cdr:y>
    </cdr:from>
    <cdr:to>
      <cdr:x>0.14528</cdr:x>
      <cdr:y>0.22484</cdr:y>
    </cdr:to>
    <cdr:sp macro="" textlink="">
      <cdr:nvSpPr>
        <cdr:cNvPr id="35" name="TextBox 34"/>
        <cdr:cNvSpPr txBox="1"/>
      </cdr:nvSpPr>
      <cdr:spPr>
        <a:xfrm xmlns:a="http://schemas.openxmlformats.org/drawingml/2006/main">
          <a:off x="395536" y="39083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СМИ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0.11964</cdr:x>
      <cdr:y>0</cdr:y>
    </cdr:from>
    <cdr:to>
      <cdr:x>0.22105</cdr:x>
      <cdr:y>0.16951</cdr:y>
    </cdr:to>
    <cdr:sp macro="" textlink="">
      <cdr:nvSpPr>
        <cdr:cNvPr id="36" name="TextBox 35"/>
        <cdr:cNvSpPr txBox="1"/>
      </cdr:nvSpPr>
      <cdr:spPr>
        <a:xfrm xmlns:a="http://schemas.openxmlformats.org/drawingml/2006/main">
          <a:off x="1078786" y="0"/>
          <a:ext cx="914377" cy="98404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/>
            <a:t>Межбюджетные трансферты</a:t>
          </a:r>
          <a:endParaRPr lang="ru-RU" sz="1800" b="1" dirty="0"/>
        </a:p>
      </cdr:txBody>
    </cdr:sp>
  </cdr:relSizeAnchor>
  <cdr:relSizeAnchor xmlns:cdr="http://schemas.openxmlformats.org/drawingml/2006/chartDrawing">
    <cdr:from>
      <cdr:x>0.45116</cdr:x>
      <cdr:y>0.06791</cdr:y>
    </cdr:from>
    <cdr:to>
      <cdr:x>0.49109</cdr:x>
      <cdr:y>0.19846</cdr:y>
    </cdr:to>
    <cdr:cxnSp macro="">
      <cdr:nvCxnSpPr>
        <cdr:cNvPr id="38" name="Прямая соединительная линия 37"/>
        <cdr:cNvCxnSpPr/>
      </cdr:nvCxnSpPr>
      <cdr:spPr>
        <a:xfrm xmlns:a="http://schemas.openxmlformats.org/drawingml/2006/main">
          <a:off x="4067944" y="394245"/>
          <a:ext cx="360040" cy="75788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0.1397</cdr:x>
      <cdr:y>0.09923</cdr:y>
    </cdr:from>
    <cdr:to>
      <cdr:x>0.4831</cdr:x>
      <cdr:y>0.19846</cdr:y>
    </cdr:to>
    <cdr:cxnSp macro="">
      <cdr:nvCxnSpPr>
        <cdr:cNvPr id="40" name="Прямая соединительная линия 39"/>
        <cdr:cNvCxnSpPr/>
      </cdr:nvCxnSpPr>
      <cdr:spPr>
        <a:xfrm xmlns:a="http://schemas.openxmlformats.org/drawingml/2006/main">
          <a:off x="1259632" y="576064"/>
          <a:ext cx="3096344" cy="576064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0.28924</cdr:x>
      <cdr:y>0.19805</cdr:y>
    </cdr:from>
    <cdr:to>
      <cdr:x>0.47512</cdr:x>
      <cdr:y>0.21087</cdr:y>
    </cdr:to>
    <cdr:cxnSp macro="">
      <cdr:nvCxnSpPr>
        <cdr:cNvPr id="42" name="Прямая соединительная линия 41"/>
        <cdr:cNvCxnSpPr/>
      </cdr:nvCxnSpPr>
      <cdr:spPr>
        <a:xfrm xmlns:a="http://schemas.openxmlformats.org/drawingml/2006/main">
          <a:off x="2607930" y="1149716"/>
          <a:ext cx="1676057" cy="7444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0.37815</cdr:x>
      <cdr:y>0.30556</cdr:y>
    </cdr:from>
    <cdr:to>
      <cdr:x>0.65546</cdr:x>
      <cdr:y>0.38889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 flipV="1">
          <a:off x="3240360" y="1584176"/>
          <a:ext cx="2376264" cy="43204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0.69689</cdr:x>
      <cdr:y>0.22222</cdr:y>
    </cdr:from>
    <cdr:to>
      <cdr:x>0.8036</cdr:x>
      <cdr:y>0.39859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971622" y="115212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Рост – 79 767,7 </a:t>
          </a:r>
        </a:p>
      </cdr:txBody>
    </cdr:sp>
  </cdr:relSizeAnchor>
  <cdr:relSizeAnchor xmlns:cdr="http://schemas.openxmlformats.org/drawingml/2006/chartDrawing">
    <cdr:from>
      <cdr:x>0.15521</cdr:x>
      <cdr:y>0.06944</cdr:y>
    </cdr:from>
    <cdr:to>
      <cdr:x>0.28966</cdr:x>
      <cdr:y>0.25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329989" y="360040"/>
          <a:ext cx="1152128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1776791,0 </a:t>
          </a:r>
        </a:p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0.29412</cdr:x>
      <cdr:y>0.19444</cdr:y>
    </cdr:from>
    <cdr:to>
      <cdr:x>0.40083</cdr:x>
      <cdr:y>0.37081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520280" y="100811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1468146,0 </a:t>
          </a:r>
        </a:p>
      </cdr:txBody>
    </cdr:sp>
  </cdr:relSizeAnchor>
  <cdr:relSizeAnchor xmlns:cdr="http://schemas.openxmlformats.org/drawingml/2006/chartDrawing">
    <cdr:from>
      <cdr:x>0.44647</cdr:x>
      <cdr:y>0.05556</cdr:y>
    </cdr:from>
    <cdr:to>
      <cdr:x>0.55318</cdr:x>
      <cdr:y>0.23192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825809" y="28803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1839363,0 </a:t>
          </a:r>
        </a:p>
      </cdr:txBody>
    </cdr:sp>
  </cdr:relSizeAnchor>
  <cdr:relSizeAnchor xmlns:cdr="http://schemas.openxmlformats.org/drawingml/2006/chartDrawing">
    <cdr:from>
      <cdr:x>0.53782</cdr:x>
      <cdr:y>0.18056</cdr:y>
    </cdr:from>
    <cdr:to>
      <cdr:x>0.64453</cdr:x>
      <cdr:y>0.35692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608512" y="93610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1547914,0 </a:t>
          </a:r>
        </a:p>
        <a:p xmlns:a="http://schemas.openxmlformats.org/drawingml/2006/main"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0.86555</cdr:x>
      <cdr:y>0</cdr:y>
    </cdr:from>
    <cdr:to>
      <cdr:x>0.97226</cdr:x>
      <cdr:y>0.17637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7416824" y="-148478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1600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0.30328</cdr:x>
      <cdr:y>0.72306</cdr:y>
    </cdr:from>
    <cdr:to>
      <cdr:x>0.45902</cdr:x>
      <cdr:y>0.83384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664296" y="3760192"/>
          <a:ext cx="136815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769315,3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0.21073</cdr:y>
    </cdr:from>
    <cdr:to>
      <cdr:x>0.13934</cdr:x>
      <cdr:y>0.30766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1095896"/>
          <a:ext cx="122413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38306,3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0.4058</cdr:x>
      <cdr:y>0.02035</cdr:y>
    </cdr:from>
    <cdr:to>
      <cdr:x>0.60878</cdr:x>
      <cdr:y>0.13112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564904" y="105828"/>
          <a:ext cx="1783220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19411,9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0.18852</cdr:x>
      <cdr:y>0.02847</cdr:y>
    </cdr:from>
    <cdr:to>
      <cdr:x>0.2418</cdr:x>
      <cdr:y>0.07227</cdr:y>
    </cdr:to>
    <cdr:cxnSp macro="">
      <cdr:nvCxnSpPr>
        <cdr:cNvPr id="6" name="Прямая со стрелкой 5"/>
        <cdr:cNvCxnSpPr/>
      </cdr:nvCxnSpPr>
      <cdr:spPr>
        <a:xfrm xmlns:a="http://schemas.openxmlformats.org/drawingml/2006/main">
          <a:off x="1656184" y="148068"/>
          <a:ext cx="468052" cy="22774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0.1353</cdr:x>
      <cdr:y>0.21257</cdr:y>
    </cdr:from>
    <cdr:to>
      <cdr:x>0.19268</cdr:x>
      <cdr:y>0.24027</cdr:y>
    </cdr:to>
    <cdr:cxnSp macro="">
      <cdr:nvCxnSpPr>
        <cdr:cNvPr id="12" name="Прямая со стрелкой 11"/>
        <cdr:cNvCxnSpPr/>
      </cdr:nvCxnSpPr>
      <cdr:spPr>
        <a:xfrm xmlns:a="http://schemas.openxmlformats.org/drawingml/2006/main" flipV="1">
          <a:off x="1188640" y="1105448"/>
          <a:ext cx="504056" cy="144016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0.35662</cdr:x>
      <cdr:y>0.08795</cdr:y>
    </cdr:from>
    <cdr:to>
      <cdr:x>0.42219</cdr:x>
      <cdr:y>0.17103</cdr:y>
    </cdr:to>
    <cdr:cxnSp macro="">
      <cdr:nvCxnSpPr>
        <cdr:cNvPr id="14" name="Прямая со стрелкой 13"/>
        <cdr:cNvCxnSpPr/>
      </cdr:nvCxnSpPr>
      <cdr:spPr>
        <a:xfrm xmlns:a="http://schemas.openxmlformats.org/drawingml/2006/main" flipH="1">
          <a:off x="3132856" y="457376"/>
          <a:ext cx="576064" cy="432048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0.01942</cdr:x>
      <cdr:y>0.90491</cdr:y>
    </cdr:from>
    <cdr:to>
      <cdr:x>0.94565</cdr:x>
      <cdr:y>0.98615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170616" y="4705848"/>
          <a:ext cx="8136904" cy="4224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Общий объем расходов на образование – 889179,7 тыс. рублей</a:t>
          </a:r>
          <a:endParaRPr lang="ru-RU" sz="2400" b="1" dirty="0">
            <a:solidFill>
              <a:srgbClr val="C0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0.26596</cdr:x>
      <cdr:y>0.4177</cdr:y>
    </cdr:from>
    <cdr:to>
      <cdr:x>0.5291</cdr:x>
      <cdr:y>0.52788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82761" y="2105426"/>
          <a:ext cx="1368114" cy="5553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22781,0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0.6399</cdr:x>
      <cdr:y>0.00437</cdr:y>
    </cdr:from>
    <cdr:to>
      <cdr:x>0.9446</cdr:x>
      <cdr:y>0.09596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326977" y="22017"/>
          <a:ext cx="1584176" cy="4616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000" b="1" dirty="0" smtClean="0">
              <a:latin typeface="Times New Roman" pitchFamily="18" charset="0"/>
              <a:cs typeface="Times New Roman" pitchFamily="18" charset="0"/>
            </a:rPr>
            <a:t>56889,9</a:t>
          </a:r>
          <a:endParaRPr lang="ru-RU" sz="20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0.37238</cdr:x>
      <cdr:y>0.27997</cdr:y>
    </cdr:from>
    <cdr:to>
      <cdr:x>0.56667</cdr:x>
      <cdr:y>0.3492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1455936"/>
          <a:ext cx="864096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0.33911</cdr:x>
      <cdr:y>0.27997</cdr:y>
    </cdr:from>
    <cdr:to>
      <cdr:x>0.58286</cdr:x>
      <cdr:y>0.3492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08186" y="1455936"/>
          <a:ext cx="108410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39106,9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0.68001</cdr:x>
      <cdr:y>0.23843</cdr:y>
    </cdr:from>
    <cdr:to>
      <cdr:x>0.95525</cdr:x>
      <cdr:y>0.32151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024336" y="1239912"/>
          <a:ext cx="122413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latin typeface="Times New Roman" pitchFamily="18" charset="0"/>
              <a:cs typeface="Times New Roman" pitchFamily="18" charset="0"/>
            </a:rPr>
            <a:t>47135,4</a:t>
          </a:r>
          <a:endParaRPr lang="ru-RU" sz="18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0.42137</cdr:x>
      <cdr:y>0.36452</cdr:y>
    </cdr:from>
    <cdr:to>
      <cdr:x>0.57448</cdr:x>
      <cdr:y>0.48856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715400" y="1269710"/>
          <a:ext cx="1350070" cy="4320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2200" b="1" dirty="0" smtClean="0">
              <a:solidFill>
                <a:schemeClr val="bg1"/>
              </a:solidFill>
            </a:rPr>
            <a:t>22474,4</a:t>
          </a:r>
          <a:endParaRPr lang="ru-RU" sz="2200" b="1" dirty="0">
            <a:solidFill>
              <a:schemeClr val="bg1"/>
            </a:solidFill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0.00779</cdr:x>
      <cdr:y>0.16883</cdr:y>
    </cdr:from>
    <cdr:to>
      <cdr:x>0.0919</cdr:x>
      <cdr:y>0.61377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8237" y="745698"/>
          <a:ext cx="736980" cy="196527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тыс. рублей</a:t>
          </a:r>
          <a:endParaRPr lang="ru-RU" sz="2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0.57312</cdr:x>
      <cdr:y>0.22745</cdr:y>
    </cdr:from>
    <cdr:to>
      <cdr:x>0.60851</cdr:x>
      <cdr:y>0.25946</cdr:y>
    </cdr:to>
    <cdr:sp macro="" textlink="">
      <cdr:nvSpPr>
        <cdr:cNvPr id="9" name="Прямая соединительная линия 8"/>
        <cdr:cNvSpPr/>
      </cdr:nvSpPr>
      <cdr:spPr>
        <a:xfrm xmlns:a="http://schemas.openxmlformats.org/drawingml/2006/main" flipV="1">
          <a:off x="4883919" y="1272485"/>
          <a:ext cx="301658" cy="17911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A6F6EF-23C0-45BB-B60A-9F218F0811E1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ABED77-40DE-4F64-A6A4-6220241FB8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032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BED77-40DE-4F64-A6A4-6220241FB842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20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080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960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37523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half" idx="3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E4BDCE-3DC4-458A-8D8F-63D16C9AEF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3062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258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629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3768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845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980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566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794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393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41BD7F9-F95E-46C9-BF11-475208CBA81C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0C49B11-C3B1-44AE-A155-F7E49642D92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1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ksrayon.donland.ru/Default.aspx?pageid=122835" TargetMode="Externa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image" Target="../media/image2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oleObject" Target="../embeddings/Microsoft_Excel_97-2003_Worksheet1.xls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2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2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2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2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7" Type="http://schemas.openxmlformats.org/officeDocument/2006/relationships/image" Target="../media/image2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2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7" Type="http://schemas.openxmlformats.org/officeDocument/2006/relationships/image" Target="../media/image2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7" Type="http://schemas.openxmlformats.org/officeDocument/2006/relationships/image" Target="../media/image2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2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2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2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2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7" Type="http://schemas.openxmlformats.org/officeDocument/2006/relationships/image" Target="../media/image2.pn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image" Target="../media/image2.pn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7" Type="http://schemas.openxmlformats.org/officeDocument/2006/relationships/image" Target="../media/image2.pn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2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2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3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ksrayon.donland.ru/" TargetMode="Externa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Slide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124744"/>
            <a:ext cx="8557146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rgbClr val="B42318"/>
                </a:solidFill>
              </a:rPr>
              <a:t>Отчет</a:t>
            </a:r>
            <a:endParaRPr lang="ru-RU" sz="4400" dirty="0">
              <a:solidFill>
                <a:srgbClr val="B42318"/>
              </a:solidFill>
            </a:endParaRPr>
          </a:p>
          <a:p>
            <a:pPr algn="ctr"/>
            <a:r>
              <a:rPr lang="ru-RU" sz="4400" b="1" i="1" dirty="0">
                <a:solidFill>
                  <a:srgbClr val="B42318"/>
                </a:solidFill>
              </a:rPr>
              <a:t>об исполнении бюджета Красносулинского района </a:t>
            </a:r>
            <a:endParaRPr lang="ru-RU" sz="4400" dirty="0">
              <a:solidFill>
                <a:srgbClr val="B42318"/>
              </a:solidFill>
            </a:endParaRPr>
          </a:p>
          <a:p>
            <a:pPr algn="ctr"/>
            <a:r>
              <a:rPr lang="ru-RU" sz="5400" b="1" i="1" dirty="0">
                <a:solidFill>
                  <a:srgbClr val="B42318"/>
                </a:solidFill>
              </a:rPr>
              <a:t>за </a:t>
            </a:r>
            <a:r>
              <a:rPr lang="ru-RU" sz="5400" b="1" i="1" dirty="0" smtClean="0">
                <a:solidFill>
                  <a:srgbClr val="B42318"/>
                </a:solidFill>
              </a:rPr>
              <a:t>2017 </a:t>
            </a:r>
            <a:r>
              <a:rPr lang="ru-RU" sz="5400" b="1" i="1" dirty="0">
                <a:solidFill>
                  <a:srgbClr val="B42318"/>
                </a:solidFill>
              </a:rPr>
              <a:t>год</a:t>
            </a:r>
            <a:endParaRPr lang="ru-RU" sz="5400" dirty="0">
              <a:solidFill>
                <a:srgbClr val="B42318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4" y="4158208"/>
            <a:ext cx="9144000" cy="2397034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073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Динамика недоимки в консолидированный бюджет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300950939"/>
              </p:ext>
            </p:extLst>
          </p:nvPr>
        </p:nvGraphicFramePr>
        <p:xfrm>
          <a:off x="323528" y="1916832"/>
          <a:ext cx="8496944" cy="4640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4" y="-176513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3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563226"/>
            <a:ext cx="6936832" cy="841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Расходы бюджета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4" y="-176513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240679701"/>
              </p:ext>
            </p:extLst>
          </p:nvPr>
        </p:nvGraphicFramePr>
        <p:xfrm>
          <a:off x="179512" y="1302965"/>
          <a:ext cx="8568952" cy="4790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113635" y="5934670"/>
            <a:ext cx="1370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2002962,8</a:t>
            </a:r>
            <a:r>
              <a:rPr lang="ru-RU" b="1" dirty="0" smtClean="0"/>
              <a:t> </a:t>
            </a:r>
            <a:r>
              <a:rPr lang="ru-RU" dirty="0" smtClean="0"/>
              <a:t>тыс. рублей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699792" y="593467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1776790,9</a:t>
            </a:r>
            <a:r>
              <a:rPr lang="ru-RU" b="1" dirty="0" smtClean="0"/>
              <a:t> </a:t>
            </a:r>
            <a:r>
              <a:rPr lang="ru-RU" dirty="0" smtClean="0"/>
              <a:t>тыс. рублей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283968" y="593467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1839362,6 тыс. рублей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6210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57200"/>
            <a:ext cx="7668344" cy="84124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Структура расходов бюджета района</a:t>
            </a:r>
            <a:endParaRPr lang="ru-RU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4" y="-176513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708073293"/>
              </p:ext>
            </p:extLst>
          </p:nvPr>
        </p:nvGraphicFramePr>
        <p:xfrm>
          <a:off x="-23896" y="1052736"/>
          <a:ext cx="9016642" cy="5805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283868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828888796"/>
              </p:ext>
            </p:extLst>
          </p:nvPr>
        </p:nvGraphicFramePr>
        <p:xfrm>
          <a:off x="251520" y="1484784"/>
          <a:ext cx="856895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0596" y="908720"/>
            <a:ext cx="84278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на финансирование отраслей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социальной сферы</a:t>
            </a:r>
          </a:p>
        </p:txBody>
      </p:sp>
    </p:spTree>
    <p:extLst>
      <p:ext uri="{BB962C8B-B14F-4D97-AF65-F5344CB8AC3E}">
        <p14:creationId xmlns:p14="http://schemas.microsoft.com/office/powerpoint/2010/main" val="38634256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692696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Расходы на образование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7531669"/>
              </p:ext>
            </p:extLst>
          </p:nvPr>
        </p:nvGraphicFramePr>
        <p:xfrm>
          <a:off x="359024" y="1459456"/>
          <a:ext cx="8605464" cy="4993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47664" y="1083403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62146,2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7402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692696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Расходы на образование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P:\2018\05-Май\10\культура\P80510-11062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129" y="3576172"/>
            <a:ext cx="3110678" cy="2306397"/>
          </a:xfrm>
          <a:prstGeom prst="rect">
            <a:avLst/>
          </a:prstGeom>
          <a:solidFill>
            <a:srgbClr val="92D050"/>
          </a:solidFill>
          <a:effectLst>
            <a:softEdge rad="63500"/>
          </a:effectLst>
          <a:extLst/>
        </p:spPr>
      </p:pic>
      <p:sp>
        <p:nvSpPr>
          <p:cNvPr id="7" name="TextBox 6"/>
          <p:cNvSpPr txBox="1"/>
          <p:nvPr/>
        </p:nvSpPr>
        <p:spPr>
          <a:xfrm>
            <a:off x="5326242" y="5914146"/>
            <a:ext cx="33204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Ремонт фасада МБУ ДО «ДШИ № 1» - 282,5 тыс. рублей</a:t>
            </a:r>
            <a:endParaRPr lang="ru-RU" b="1" dirty="0"/>
          </a:p>
        </p:txBody>
      </p:sp>
      <p:pic>
        <p:nvPicPr>
          <p:cNvPr id="3075" name="Picture 3" descr="P:\2018\05-Май\10\УО\P51002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382" y="1279507"/>
            <a:ext cx="3294480" cy="247085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33440" y="3012061"/>
            <a:ext cx="3178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Ремонт фасада МБУ ДО ЦДТТ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– 965,1 тыс. рублей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6" name="Picture 4" descr="P:\2018\05-Май\10\УО\IMG_87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400" y="1215916"/>
            <a:ext cx="4032448" cy="2265140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431129" y="2550396"/>
            <a:ext cx="2816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Замена оконных блоков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МБОУ Пролетарская СОШ 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-443,2 тыс. рублей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3078" name="Picture 6" descr="P:\2018\05-Май\10\УО\IMG_153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9" y="3753095"/>
            <a:ext cx="3178371" cy="238377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84176" y="6098812"/>
            <a:ext cx="37903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Ремонт кровли МБДОУ «Детский сад</a:t>
            </a:r>
          </a:p>
          <a:p>
            <a:r>
              <a:rPr lang="ru-RU" b="1" dirty="0" smtClean="0"/>
              <a:t> №10 «Тополек» -260,7 тыс. рублей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1513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1" y="-47043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742841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Расходы на образование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Sideleva.KRSULIN\AppData\Local\Temp\uncom.tmp\edit.tmp\9bd7\IMG_283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215916"/>
            <a:ext cx="4029608" cy="473336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109699" y="5997272"/>
            <a:ext cx="38654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Газовая котельная МБОУ СОШ № 10 </a:t>
            </a:r>
          </a:p>
          <a:p>
            <a:pPr algn="ctr"/>
            <a:r>
              <a:rPr lang="ru-RU" b="1" dirty="0" smtClean="0"/>
              <a:t>– 6467,0 тыс. рублей</a:t>
            </a:r>
            <a:endParaRPr lang="ru-RU" b="1" dirty="0"/>
          </a:p>
        </p:txBody>
      </p:sp>
      <p:pic>
        <p:nvPicPr>
          <p:cNvPr id="2050" name="Picture 2" descr="C:\Users\Sideleva.KRSULIN\AppData\Local\Temp\uncom.tmp\edit.tmp\0425\IMG_22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66782"/>
            <a:ext cx="4499992" cy="3374994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1795" y="5229200"/>
            <a:ext cx="43876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Строительство детского сада на 220 мест </a:t>
            </a:r>
          </a:p>
          <a:p>
            <a:pPr algn="ctr"/>
            <a:r>
              <a:rPr lang="ru-RU" b="1" dirty="0" smtClean="0"/>
              <a:t>– 62146,2 тыс. рублей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35913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1" y="-47043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742841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Расходы на здравоохранение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19716" y="4063813"/>
            <a:ext cx="298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Педиатрическое отделение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P:\2018\05-Май\10\РБ\20180510_1519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458" y="1240311"/>
            <a:ext cx="1584025" cy="2816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P:\2018\05-Май\10\Администрация\Губернатор - 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480" y="4482238"/>
            <a:ext cx="3557237" cy="2370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64088" y="1556792"/>
            <a:ext cx="177345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Травматологический кабинет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1396524097"/>
              </p:ext>
            </p:extLst>
          </p:nvPr>
        </p:nvGraphicFramePr>
        <p:xfrm>
          <a:off x="20887" y="1556792"/>
          <a:ext cx="5199185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111737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81" y="-47043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06488" y="431086"/>
            <a:ext cx="7056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Расходы на культуру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255210943"/>
              </p:ext>
            </p:extLst>
          </p:nvPr>
        </p:nvGraphicFramePr>
        <p:xfrm>
          <a:off x="683568" y="1397000"/>
          <a:ext cx="4447516" cy="5200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146" name="Picture 2" descr="P:\2018\05-Май\10\культура\IMG_20180510_1416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854" y="950898"/>
            <a:ext cx="3477981" cy="2608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P:\2018\05-Май\10\культура\IMG_20180510_1413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7541" y="3849388"/>
            <a:ext cx="2256459" cy="300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87853" y="3236217"/>
            <a:ext cx="31470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Отремонтированный фасад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районного дворца культуры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92080" y="4941168"/>
            <a:ext cx="1595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Музей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56094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797625"/>
              </p:ext>
            </p:extLst>
          </p:nvPr>
        </p:nvGraphicFramePr>
        <p:xfrm>
          <a:off x="179512" y="1052736"/>
          <a:ext cx="8806545" cy="5616626"/>
        </p:xfrm>
        <a:graphic>
          <a:graphicData uri="http://schemas.openxmlformats.org/drawingml/2006/table">
            <a:tbl>
              <a:tblPr/>
              <a:tblGrid>
                <a:gridCol w="486521"/>
                <a:gridCol w="5086966"/>
                <a:gridCol w="1034143"/>
                <a:gridCol w="957943"/>
                <a:gridCol w="1240972"/>
              </a:tblGrid>
              <a:tr h="814211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Указы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Президента Российской Федерации от 07.05.2012 № 597 «О мероприятиях по реализации государственной социальной политики</a:t>
                      </a: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» и от 01.06.2012 № 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761 «О Национальной стратегии действий в интересах детей на 2012 - 2017 годы»</a:t>
                      </a:r>
                      <a:endParaRPr lang="ru-RU" sz="1600" b="1" kern="12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5157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Arial Unicode MS"/>
                          <a:cs typeface="Times New Roman"/>
                        </a:rPr>
                        <a:t/>
                      </a:r>
                      <a:br>
                        <a:rPr lang="ru-RU" sz="1600" b="1" dirty="0">
                          <a:latin typeface="Times New Roman"/>
                          <a:ea typeface="Arial Unicode MS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  <a:r>
                        <a:rPr lang="ru-RU" sz="16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 целевого индикатора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2017 </a:t>
                      </a: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год </a:t>
                      </a: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план, рублей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2017 </a:t>
                      </a: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год </a:t>
                      </a: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факт,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рублей 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SimSun"/>
                          <a:cs typeface="Times New Roman"/>
                        </a:rPr>
                        <a:t>Процент исполнения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социальных работников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19747,44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19747,47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SimSun"/>
                          <a:cs typeface="Times New Roman"/>
                        </a:rPr>
                        <a:t>100,0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>
                          <a:solidFill>
                            <a:srgbClr val="000000"/>
                          </a:solidFill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</a:t>
                      </a: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работников учреждений культуры </a:t>
                      </a:r>
                      <a:endParaRPr lang="ru-RU" sz="1600" b="1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22215,90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20865,52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93,9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Средняя заработная плата педагогических работников общего образования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25052,50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Arial Unicode MS"/>
                        </a:rPr>
                        <a:t>25397,11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101,4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Средняя заработная плата педагогических работников дошкольного образования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21178,30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Arial Unicode MS"/>
                        </a:rPr>
                        <a:t>21663,25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102,3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85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Times New Roman"/>
                          <a:ea typeface="Times New Roman"/>
                          <a:cs typeface="Times New Roman"/>
                        </a:rPr>
                        <a:t>Средняя заработная плата педагогических работников дополнительного образования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25570,90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270"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Arial Unicode MS"/>
                        </a:rPr>
                        <a:t>25892,82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101,3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4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b="1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врачей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31423,11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Arial Unicode MS"/>
                        </a:rPr>
                        <a:t>31860,00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101,4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13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среднего медицинского персонала</a:t>
                      </a:r>
                      <a:endParaRPr lang="ru-RU" sz="1600" b="1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17155,59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17640,00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102,8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680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b="1" dirty="0">
                        <a:solidFill>
                          <a:srgbClr val="000000"/>
                        </a:solidFill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b="1" kern="50" dirty="0">
                          <a:latin typeface="Times New Roman"/>
                          <a:ea typeface="SimSun"/>
                          <a:cs typeface="Times New Roman"/>
                        </a:rPr>
                        <a:t>Средняя заработная плата  младшего медицинского персонала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11478,20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kern="50" dirty="0" smtClean="0">
                          <a:latin typeface="Times New Roman"/>
                          <a:ea typeface="SimSun"/>
                          <a:cs typeface="Times New Roman"/>
                        </a:rPr>
                        <a:t>11520,00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smtClean="0"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  <a:endParaRPr lang="ru-RU" sz="1600" b="1" dirty="0">
                        <a:latin typeface="Arial Unicode MS"/>
                        <a:ea typeface="Times New Roman"/>
                        <a:cs typeface="Times New Roman"/>
                      </a:endParaRPr>
                    </a:p>
                  </a:txBody>
                  <a:tcPr marL="56307" marR="563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109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2696"/>
            <a:ext cx="8640960" cy="582240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1595021"/>
            <a:ext cx="7620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FFFF00"/>
                </a:solidFill>
              </a:rPr>
              <a:t>Представляем Вашему вниманию Отчет об исполнении  бюджета </a:t>
            </a:r>
            <a:r>
              <a:rPr lang="ru-RU" sz="2800" b="1" dirty="0" smtClean="0">
                <a:solidFill>
                  <a:srgbClr val="FFFF00"/>
                </a:solidFill>
              </a:rPr>
              <a:t>Красносулинского района </a:t>
            </a:r>
            <a:r>
              <a:rPr lang="ru-RU" sz="2800" b="1" dirty="0">
                <a:solidFill>
                  <a:srgbClr val="FFFF00"/>
                </a:solidFill>
              </a:rPr>
              <a:t>за 2017 год.</a:t>
            </a:r>
          </a:p>
          <a:p>
            <a:pPr algn="just"/>
            <a:r>
              <a:rPr lang="ru-RU" sz="2800" b="1" dirty="0" smtClean="0">
                <a:solidFill>
                  <a:srgbClr val="FFFF00"/>
                </a:solidFill>
              </a:rPr>
              <a:t>        Бюджет для граждан нацелен на получение обратной связи от жителей района, которых волнуют проблемы муниципальных финансов. Надеемся, что представление бюджета в понятной форме повысит уровень общественного участия граждан в бюджетном процессе.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75656" y="1081868"/>
            <a:ext cx="655839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altLang="ru-RU" sz="24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cs typeface="Times New Roman" pitchFamily="18" charset="0"/>
              </a:rPr>
              <a:t>Уважаемые жители </a:t>
            </a:r>
            <a:r>
              <a:rPr lang="ru-RU" altLang="ru-RU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j-lt"/>
                <a:cs typeface="Times New Roman" pitchFamily="18" charset="0"/>
              </a:rPr>
              <a:t>Красносулинского района!</a:t>
            </a:r>
            <a:endParaRPr lang="ru-RU" sz="24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j-lt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2399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4750" y="781598"/>
            <a:ext cx="8722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F0BF5"/>
                </a:solidFill>
                <a:latin typeface="Times New Roman" pitchFamily="18" charset="0"/>
                <a:cs typeface="Times New Roman" pitchFamily="18" charset="0"/>
              </a:rPr>
              <a:t>Расходы  «дорожного  фонда» в 2017 году</a:t>
            </a:r>
            <a:endParaRPr lang="ru-RU" sz="2800" dirty="0">
              <a:solidFill>
                <a:srgbClr val="5F0BF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4115012695"/>
              </p:ext>
            </p:extLst>
          </p:nvPr>
        </p:nvGraphicFramePr>
        <p:xfrm>
          <a:off x="226610" y="1089303"/>
          <a:ext cx="8817429" cy="3483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2050" name="Picture 2" descr="https://novostipmr.com/sites/default/files/filefield_paths/1368345687_remd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364" y="4437112"/>
            <a:ext cx="3744417" cy="228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motorstory.ru/wp-content/uploads/2017/08/082917_1426_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084" y="4450221"/>
            <a:ext cx="3455421" cy="2307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1468" y="3986197"/>
            <a:ext cx="2308724" cy="464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тыс. рублей </a:t>
            </a:r>
            <a:endParaRPr lang="ru-RU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4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32983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106256" y="0"/>
            <a:ext cx="4037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097486562"/>
              </p:ext>
            </p:extLst>
          </p:nvPr>
        </p:nvGraphicFramePr>
        <p:xfrm>
          <a:off x="323528" y="1314236"/>
          <a:ext cx="8640960" cy="47070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99592" y="791016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Финансовая поддержка поселений района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5877272"/>
            <a:ext cx="13681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5516,1 </a:t>
            </a:r>
            <a:r>
              <a:rPr lang="ru-RU" sz="1600" b="1" dirty="0" err="1" smtClean="0"/>
              <a:t>тыс.рублей</a:t>
            </a:r>
            <a:endParaRPr lang="ru-RU" sz="1600" b="1" dirty="0" smtClean="0"/>
          </a:p>
          <a:p>
            <a:pPr algn="ctr"/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699792" y="5887144"/>
            <a:ext cx="15121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9447,3 </a:t>
            </a:r>
            <a:r>
              <a:rPr lang="ru-RU" sz="1600" b="1" dirty="0" err="1" smtClean="0"/>
              <a:t>тыс.рублей</a:t>
            </a:r>
            <a:endParaRPr lang="ru-RU" sz="1600" b="1" dirty="0" smtClean="0"/>
          </a:p>
          <a:p>
            <a:pPr algn="ctr"/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55976" y="5934670"/>
            <a:ext cx="136815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19541,6 </a:t>
            </a:r>
            <a:r>
              <a:rPr lang="ru-RU" sz="1600" b="1" dirty="0" err="1" smtClean="0"/>
              <a:t>тыс.рублей</a:t>
            </a:r>
            <a:endParaRPr lang="ru-RU" sz="1600" b="1" dirty="0" smtClean="0"/>
          </a:p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56621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3" name="Rectangle 15"/>
          <p:cNvSpPr>
            <a:spLocks noGrp="1" noChangeArrowheads="1"/>
          </p:cNvSpPr>
          <p:nvPr>
            <p:ph sz="quarter" idx="1"/>
          </p:nvPr>
        </p:nvSpPr>
        <p:spPr>
          <a:xfrm>
            <a:off x="5651500" y="3644900"/>
            <a:ext cx="3251200" cy="2189163"/>
          </a:xfrm>
        </p:spPr>
        <p:txBody>
          <a:bodyPr/>
          <a:lstStyle/>
          <a:p>
            <a:pPr eaLnBrk="1" hangingPunct="1">
              <a:defRPr/>
            </a:pPr>
            <a:endParaRPr lang="ru-RU" altLang="ru-RU" sz="1400" dirty="0" smtClean="0">
              <a:effectLst/>
              <a:latin typeface="Times New Roman" pitchFamily="18" charset="0"/>
            </a:endParaRPr>
          </a:p>
          <a:p>
            <a:pPr eaLnBrk="1" hangingPunct="1">
              <a:defRPr/>
            </a:pPr>
            <a:endParaRPr lang="ru-RU" altLang="ru-RU" sz="2400" dirty="0" smtClean="0"/>
          </a:p>
        </p:txBody>
      </p:sp>
      <p:sp>
        <p:nvSpPr>
          <p:cNvPr id="4101" name="Text Box 16"/>
          <p:cNvSpPr txBox="1">
            <a:spLocks noChangeArrowheads="1"/>
          </p:cNvSpPr>
          <p:nvPr/>
        </p:nvSpPr>
        <p:spPr bwMode="auto">
          <a:xfrm>
            <a:off x="133348" y="4143375"/>
            <a:ext cx="888810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4">
              <a:spcBef>
                <a:spcPct val="20000"/>
              </a:spcBef>
              <a:buClr>
                <a:schemeClr val="folHlink"/>
              </a:buClr>
              <a:buSzPct val="70000"/>
              <a:buFont typeface="Wingdings" pitchFamily="2" charset="2"/>
              <a:buNone/>
            </a:pPr>
            <a:r>
              <a:rPr lang="ru-RU" altLang="ru-RU" sz="2000" b="1" dirty="0" smtClean="0">
                <a:solidFill>
                  <a:srgbClr val="FF0000"/>
                </a:solidFill>
                <a:latin typeface="Times New Roman" pitchFamily="18" charset="0"/>
              </a:rPr>
              <a:t>Важно</a:t>
            </a:r>
            <a:r>
              <a:rPr lang="ru-RU" altLang="ru-RU" sz="2000" b="1" dirty="0">
                <a:solidFill>
                  <a:srgbClr val="FF0000"/>
                </a:solidFill>
                <a:latin typeface="Times New Roman" pitchFamily="18" charset="0"/>
              </a:rPr>
              <a:t>!</a:t>
            </a:r>
            <a:r>
              <a:rPr lang="ru-RU" altLang="ru-RU" sz="2000" b="1" dirty="0">
                <a:latin typeface="Times New Roman" pitchFamily="18" charset="0"/>
              </a:rPr>
              <a:t> Ежегодно проводится </a:t>
            </a:r>
            <a:r>
              <a:rPr lang="ru-RU" altLang="ru-RU" sz="2000" b="1" dirty="0" smtClean="0">
                <a:latin typeface="Times New Roman" pitchFamily="18" charset="0"/>
              </a:rPr>
              <a:t>оценка эффективности реализации </a:t>
            </a:r>
            <a:r>
              <a:rPr lang="ru-RU" altLang="ru-RU" sz="2000" b="1" dirty="0">
                <a:latin typeface="Times New Roman" pitchFamily="18" charset="0"/>
              </a:rPr>
              <a:t>муниципальных </a:t>
            </a:r>
            <a:r>
              <a:rPr lang="ru-RU" altLang="ru-RU" sz="2000" b="1" dirty="0" smtClean="0">
                <a:latin typeface="Times New Roman" pitchFamily="18" charset="0"/>
              </a:rPr>
              <a:t>программ</a:t>
            </a:r>
            <a:r>
              <a:rPr lang="ru-RU" altLang="ru-RU" sz="2000" b="1" dirty="0">
                <a:latin typeface="Times New Roman" pitchFamily="18" charset="0"/>
              </a:rPr>
              <a:t>, а значит, эффективности расходов </a:t>
            </a:r>
            <a:r>
              <a:rPr lang="ru-RU" altLang="ru-RU" sz="2000" b="1" dirty="0" smtClean="0">
                <a:latin typeface="Times New Roman" pitchFamily="18" charset="0"/>
              </a:rPr>
              <a:t>бюджетных </a:t>
            </a:r>
            <a:r>
              <a:rPr lang="ru-RU" altLang="ru-RU" sz="2000" b="1" dirty="0">
                <a:latin typeface="Times New Roman" pitchFamily="18" charset="0"/>
              </a:rPr>
              <a:t>средств. </a:t>
            </a:r>
            <a:r>
              <a:rPr lang="ru-RU" altLang="ru-RU" sz="2000" b="1" dirty="0" smtClean="0">
                <a:latin typeface="Times New Roman" pitchFamily="18" charset="0"/>
              </a:rPr>
              <a:t>Результаты оценки размещены </a:t>
            </a:r>
            <a:r>
              <a:rPr lang="ru-RU" altLang="ru-RU" sz="2000" b="1" dirty="0">
                <a:latin typeface="Times New Roman" pitchFamily="18" charset="0"/>
              </a:rPr>
              <a:t>на </a:t>
            </a:r>
            <a:r>
              <a:rPr lang="ru-RU" altLang="ru-RU" sz="2000" b="1" dirty="0" smtClean="0">
                <a:latin typeface="Times New Roman" pitchFamily="18" charset="0"/>
              </a:rPr>
              <a:t>сайте </a:t>
            </a:r>
            <a:r>
              <a:rPr lang="ru-RU" altLang="ru-RU" sz="2000" b="1" dirty="0">
                <a:latin typeface="Times New Roman" pitchFamily="18" charset="0"/>
              </a:rPr>
              <a:t>Администрации Красносулинского района </a:t>
            </a:r>
            <a:r>
              <a:rPr lang="ru-RU" altLang="ru-RU" sz="2000" b="1" dirty="0" smtClean="0">
                <a:latin typeface="Times New Roman" pitchFamily="18" charset="0"/>
              </a:rPr>
              <a:t>в разделе </a:t>
            </a:r>
            <a:r>
              <a:rPr lang="ru-RU" altLang="ru-RU" sz="2000" b="1" dirty="0">
                <a:latin typeface="Times New Roman" pitchFamily="18" charset="0"/>
              </a:rPr>
              <a:t>«Муниципальные программы»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40804" y="0"/>
            <a:ext cx="3903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349" y="1183654"/>
            <a:ext cx="888810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latin typeface="Times New Roman" pitchFamily="18" charset="0"/>
              </a:rPr>
              <a:t>Бюджет района является </a:t>
            </a:r>
            <a:r>
              <a:rPr lang="ru-RU" altLang="ru-RU" sz="2000" b="1" dirty="0" smtClean="0">
                <a:solidFill>
                  <a:srgbClr val="0033CC"/>
                </a:solidFill>
                <a:latin typeface="Times New Roman" pitchFamily="18" charset="0"/>
              </a:rPr>
              <a:t>программным</a:t>
            </a:r>
            <a:r>
              <a:rPr lang="ru-RU" altLang="ru-RU" sz="2000" b="1" dirty="0" smtClean="0">
                <a:latin typeface="Times New Roman" pitchFamily="18" charset="0"/>
              </a:rPr>
              <a:t>. 	                            </a:t>
            </a:r>
          </a:p>
          <a:p>
            <a:r>
              <a:rPr lang="ru-RU" altLang="ru-RU" sz="2000" b="1" dirty="0" smtClean="0">
                <a:latin typeface="Times New Roman" pitchFamily="18" charset="0"/>
              </a:rPr>
              <a:t>Каждая из программ имеет свои </a:t>
            </a:r>
            <a:r>
              <a:rPr lang="ru-RU" altLang="ru-RU" sz="2000" b="1" dirty="0" smtClean="0">
                <a:solidFill>
                  <a:srgbClr val="0033CC"/>
                </a:solidFill>
                <a:latin typeface="Times New Roman" pitchFamily="18" charset="0"/>
              </a:rPr>
              <a:t>цели и задачи</a:t>
            </a:r>
            <a:r>
              <a:rPr lang="ru-RU" altLang="ru-RU" sz="2000" b="1" dirty="0" smtClean="0">
                <a:latin typeface="Times New Roman" pitchFamily="18" charset="0"/>
              </a:rPr>
              <a:t>, комплекс мероприятий и показатели результативности (индикаторы). </a:t>
            </a:r>
          </a:p>
          <a:p>
            <a:r>
              <a:rPr lang="ru-RU" altLang="ru-RU" sz="2000" b="1" dirty="0" smtClean="0">
                <a:latin typeface="Times New Roman" pitchFamily="18" charset="0"/>
              </a:rPr>
              <a:t>Программный бюджет позволяет оценить,  насколько эффективно используются бюджетные средства. Подробная информация обо всех принятых муниципальных программах, их целях, мероприятиях, финансировании содержится на сайте Администрации Красносулинского района в разделе 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</a:rPr>
              <a:t>«</a:t>
            </a:r>
            <a:r>
              <a:rPr lang="ru-RU" altLang="ru-RU" b="1" dirty="0" smtClean="0">
                <a:solidFill>
                  <a:srgbClr val="0033CC"/>
                </a:solidFill>
                <a:latin typeface="Times New Roman" pitchFamily="18" charset="0"/>
              </a:rPr>
              <a:t>Муниципальные программы</a:t>
            </a:r>
            <a:r>
              <a:rPr lang="ru-RU" altLang="ru-RU" b="1" dirty="0" smtClean="0">
                <a:solidFill>
                  <a:srgbClr val="0000FF"/>
                </a:solidFill>
                <a:latin typeface="Times New Roman" pitchFamily="18" charset="0"/>
              </a:rPr>
              <a:t>»:</a:t>
            </a:r>
            <a:r>
              <a:rPr lang="ru-RU" altLang="ru-RU" sz="1400" b="1" dirty="0" smtClean="0">
                <a:latin typeface="Times New Roman" pitchFamily="18" charset="0"/>
              </a:rPr>
              <a:t> </a:t>
            </a:r>
            <a:r>
              <a:rPr lang="ru-RU" altLang="ru-RU" sz="1400" b="1" dirty="0" smtClean="0">
                <a:solidFill>
                  <a:srgbClr val="FF0000"/>
                </a:solidFill>
                <a:latin typeface="Times New Roman" pitchFamily="18" charset="0"/>
                <a:hlinkClick r:id="rId2"/>
              </a:rPr>
              <a:t>http://</a:t>
            </a:r>
            <a:r>
              <a:rPr lang="en-US" altLang="ru-RU" sz="1400" b="1" dirty="0" smtClean="0">
                <a:solidFill>
                  <a:srgbClr val="FF0000"/>
                </a:solidFill>
                <a:latin typeface="Times New Roman" pitchFamily="18" charset="0"/>
                <a:hlinkClick r:id="rId2"/>
              </a:rPr>
              <a:t>ksrayon.donland.ru/</a:t>
            </a:r>
            <a:r>
              <a:rPr lang="en-US" altLang="ru-RU" sz="1400" b="1" dirty="0" err="1" smtClean="0">
                <a:solidFill>
                  <a:srgbClr val="FF0000"/>
                </a:solidFill>
                <a:latin typeface="Times New Roman" pitchFamily="18" charset="0"/>
                <a:hlinkClick r:id="rId2"/>
              </a:rPr>
              <a:t>Default.aspx?pageid</a:t>
            </a:r>
            <a:r>
              <a:rPr lang="en-US" altLang="ru-RU" sz="1400" b="1" dirty="0" smtClean="0">
                <a:solidFill>
                  <a:srgbClr val="FF0000"/>
                </a:solidFill>
                <a:latin typeface="Times New Roman" pitchFamily="18" charset="0"/>
                <a:hlinkClick r:id="rId2"/>
              </a:rPr>
              <a:t>=122835</a:t>
            </a:r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73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title"/>
          </p:nvPr>
        </p:nvSpPr>
        <p:spPr>
          <a:xfrm>
            <a:off x="2031115" y="822744"/>
            <a:ext cx="5931018" cy="121040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altLang="ru-RU" sz="2400" b="1" dirty="0" smtClean="0">
                <a:solidFill>
                  <a:srgbClr val="5F0BF5"/>
                </a:solidFill>
                <a:latin typeface="Times New Roman" pitchFamily="18" charset="0"/>
              </a:rPr>
              <a:t>Объем расходов на реализацию муниципальных программ Красносулинского района в 2017 году</a:t>
            </a:r>
            <a: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altLang="ru-RU" sz="2400" b="1" dirty="0" smtClean="0">
                <a:solidFill>
                  <a:schemeClr val="tx1"/>
                </a:solidFill>
                <a:latin typeface="Times New Roman" pitchFamily="18" charset="0"/>
              </a:rPr>
            </a:br>
            <a:endParaRPr lang="ru-RU" altLang="ru-RU" sz="2400" b="1" dirty="0" smtClean="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912583054"/>
              </p:ext>
            </p:extLst>
          </p:nvPr>
        </p:nvGraphicFramePr>
        <p:xfrm>
          <a:off x="322997" y="2174923"/>
          <a:ext cx="7046794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54044330"/>
              </p:ext>
            </p:extLst>
          </p:nvPr>
        </p:nvGraphicFramePr>
        <p:xfrm>
          <a:off x="193602" y="1916832"/>
          <a:ext cx="8761862" cy="4048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209981" y="0"/>
            <a:ext cx="3934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877272"/>
            <a:ext cx="8955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Программные расходы в 2017 году составили 1 </a:t>
            </a:r>
            <a:r>
              <a:rPr lang="ru-RU" b="1" smtClean="0">
                <a:solidFill>
                  <a:srgbClr val="0000FF"/>
                </a:solidFill>
              </a:rPr>
              <a:t>817 527,4 </a:t>
            </a:r>
            <a:r>
              <a:rPr lang="ru-RU" b="1" dirty="0" smtClean="0">
                <a:solidFill>
                  <a:srgbClr val="0000FF"/>
                </a:solidFill>
              </a:rPr>
              <a:t>тыс. рублей или </a:t>
            </a:r>
            <a:r>
              <a:rPr lang="ru-RU" b="1" dirty="0" smtClean="0">
                <a:solidFill>
                  <a:srgbClr val="FF0000"/>
                </a:solidFill>
              </a:rPr>
              <a:t>98,8 % 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от общих расходов бюджета района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00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17456" y="802539"/>
            <a:ext cx="82296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altLang="ru-RU" sz="2500" b="1" dirty="0" smtClean="0">
                <a:solidFill>
                  <a:srgbClr val="0000FF"/>
                </a:solidFill>
                <a:effectLst/>
                <a:latin typeface="Times New Roman" pitchFamily="18" charset="0"/>
              </a:rPr>
              <a:t>Структура муниципальных программ Красносулинского района за 2017 год</a:t>
            </a:r>
            <a:r>
              <a:rPr lang="ru-RU" altLang="ru-RU" sz="2500" b="1" dirty="0" smtClean="0">
                <a:solidFill>
                  <a:srgbClr val="0000FF"/>
                </a:solidFill>
                <a:latin typeface="Times New Roman" pitchFamily="18" charset="0"/>
              </a:rPr>
              <a:t/>
            </a:r>
            <a:br>
              <a:rPr lang="ru-RU" altLang="ru-RU" sz="2500" b="1" dirty="0" smtClean="0">
                <a:solidFill>
                  <a:srgbClr val="0000FF"/>
                </a:solidFill>
                <a:latin typeface="Times New Roman" pitchFamily="18" charset="0"/>
              </a:rPr>
            </a:br>
            <a:endParaRPr lang="ru-RU" altLang="ru-RU" sz="2500" b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graphicFrame>
        <p:nvGraphicFramePr>
          <p:cNvPr id="2" name="Object 8"/>
          <p:cNvGraphicFramePr>
            <a:graphicFrameLocks noGrp="1" noChangeAspect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765955002"/>
              </p:ext>
            </p:extLst>
          </p:nvPr>
        </p:nvGraphicFramePr>
        <p:xfrm>
          <a:off x="319677" y="1263325"/>
          <a:ext cx="8521700" cy="5594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124" name="Picture 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00108" y="1602769"/>
            <a:ext cx="2939105" cy="2424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5125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8446" y="4027470"/>
            <a:ext cx="3308933" cy="2661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209981" y="0"/>
            <a:ext cx="39340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81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84775"/>
            <a:ext cx="7488832" cy="72008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Красносулинского района, осуществленные в рамках муниципальных программ в 2017 году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19554572"/>
              </p:ext>
            </p:extLst>
          </p:nvPr>
        </p:nvGraphicFramePr>
        <p:xfrm>
          <a:off x="359024" y="1412776"/>
          <a:ext cx="8677472" cy="5445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2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220255" y="0"/>
            <a:ext cx="3923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956355"/>
              </p:ext>
            </p:extLst>
          </p:nvPr>
        </p:nvGraphicFramePr>
        <p:xfrm>
          <a:off x="160256" y="505315"/>
          <a:ext cx="8809083" cy="6126555"/>
        </p:xfrm>
        <a:graphic>
          <a:graphicData uri="http://schemas.openxmlformats.org/drawingml/2006/table">
            <a:tbl>
              <a:tblPr/>
              <a:tblGrid>
                <a:gridCol w="5235354"/>
                <a:gridCol w="1177180"/>
                <a:gridCol w="1378539"/>
                <a:gridCol w="1018010"/>
              </a:tblGrid>
              <a:tr h="664949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                                   Наименование муниципальной </a:t>
                      </a:r>
                    </a:p>
                    <a:p>
                      <a:pPr algn="ctr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                        программы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Красносулинского района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План 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Факт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Процент исполнения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835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Муниципальные программы социальной направленности 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7C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851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«Доступная среда»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71,9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46,6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64,8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97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«Развитие здравоохранения»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58 071,3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56 496,8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97,3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«Развитие культуры»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67 932,2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67 918,0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«Развитие образования» 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852 344,5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847 385,9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99,4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477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>
                          <a:latin typeface="Times New Roman"/>
                        </a:rPr>
                        <a:t>Муниципальная программа «Развитие физической культуры и спорта»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61 610,2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46 329,8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75,2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03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«Социальная поддержка граждан»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459 039,7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453 809,2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98,9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26712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latin typeface="Times New Roman"/>
                        </a:rPr>
                        <a:t>Муниципальная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программа «Молодежь Красносулинского района»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453.8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453.7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/>
                </a:tc>
              </a:tr>
              <a:tr h="47587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«Обеспечение общественного порядка и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профилактика правонарушений»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 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1 975,8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1 975,8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/>
                </a:tc>
              </a:tr>
              <a:tr h="2330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«Поддержка казачьих обществ» 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740,5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740,5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/>
                </a:tc>
              </a:tr>
              <a:tr h="33683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«Обеспечение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доступным и комфортным жильем населения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Красносулинского района»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75681,1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75590,4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99,9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/>
                </a:tc>
              </a:tr>
              <a:tr h="336835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Муниципальные программы обеспечения жизнедеятельности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901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«Развитие транспортной системы» 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65 543,3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53 769,4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82,0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069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«Обеспечение качественными жилищно-коммунальными услугами населения Красносулинского района»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95 476,7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92 363.1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96,7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587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«Охрана окружающей среды и рациональное природопользование»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33 472,6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33 472,4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5660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96966" y="0"/>
            <a:ext cx="40470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380641"/>
              </p:ext>
            </p:extLst>
          </p:nvPr>
        </p:nvGraphicFramePr>
        <p:xfrm>
          <a:off x="122548" y="801278"/>
          <a:ext cx="8889478" cy="4935458"/>
        </p:xfrm>
        <a:graphic>
          <a:graphicData uri="http://schemas.openxmlformats.org/drawingml/2006/table">
            <a:tbl>
              <a:tblPr/>
              <a:tblGrid>
                <a:gridCol w="5180420"/>
                <a:gridCol w="1164828"/>
                <a:gridCol w="1364074"/>
                <a:gridCol w="1180156"/>
              </a:tblGrid>
              <a:tr h="49168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        Наименование  муниципальной </a:t>
                      </a:r>
                    </a:p>
                    <a:p>
                      <a:pPr algn="ctr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                  программы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Красносулинского района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План 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Факт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>
                          <a:latin typeface="Times New Roman"/>
                        </a:rPr>
                        <a:t>Процент исполнения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611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Муниципальные программы поддержки отраслей экономики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86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«Развитие сельского хозяйства и регулирования рынков сельскохозяйственной продукции, сырья и продовольствия»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12,4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12,3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99,2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406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Муниципальная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программа «Экономическое развитие»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550,0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550,0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4611">
                <a:tc gridSpan="4">
                  <a:txBody>
                    <a:bodyPr/>
                    <a:lstStyle/>
                    <a:p>
                      <a:pPr algn="ctr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Муниципальные программы общего характера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02655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latin typeface="Times New Roman"/>
                        </a:rPr>
                        <a:t>Муниципальная </a:t>
                      </a:r>
                      <a:r>
                        <a:rPr lang="ru-RU" sz="1400" b="0" i="0" u="none" strike="noStrike" dirty="0">
                          <a:latin typeface="Times New Roman"/>
                        </a:rPr>
                        <a:t>программа «Защита населения от чрезвычайных ситуаций, обеспечение безопасности людей на водных объектах»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9 468,2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9 468,2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100,0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790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«Муниципальное управление и муниципальная служба»</a:t>
                      </a:r>
                    </a:p>
                  </a:txBody>
                  <a:tcPr marL="5671" marR="5671" marT="567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44 242,2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44 234,5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99,9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022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«Информационное общество»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11 164,9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10 </a:t>
                      </a:r>
                      <a:r>
                        <a:rPr lang="ru-RU" sz="1400" b="0" i="0" u="none" strike="noStrike" dirty="0" smtClean="0">
                          <a:latin typeface="Times New Roman"/>
                        </a:rPr>
                        <a:t>922.7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97.8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875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 smtClean="0">
                          <a:latin typeface="Times New Roman"/>
                        </a:rPr>
                        <a:t>Муниципальная программа «Энергоэффективность и</a:t>
                      </a:r>
                      <a:r>
                        <a:rPr lang="ru-RU" sz="1400" b="0" i="0" u="none" strike="noStrike" baseline="0" dirty="0" smtClean="0">
                          <a:latin typeface="Times New Roman"/>
                        </a:rPr>
                        <a:t> развитие энергетики»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0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4044">
                <a:tc>
                  <a:txBody>
                    <a:bodyPr/>
                    <a:lstStyle/>
                    <a:p>
                      <a:pPr algn="l" fontAlgn="t"/>
                      <a:r>
                        <a:rPr lang="ru-RU" sz="1400" b="0" i="0" u="none" strike="noStrike" dirty="0">
                          <a:latin typeface="Times New Roman"/>
                        </a:rPr>
                        <a:t>Муниципальная программа «Управление муниципальными финансами и создание условий для эффективного управления финансами»</a:t>
                      </a:r>
                    </a:p>
                  </a:txBody>
                  <a:tcPr marL="5671" marR="5671" marT="567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20 293,5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19 988,2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latin typeface="Times New Roman"/>
                        </a:rPr>
                        <a:t>98.5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5671" marR="5671" marT="567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46725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Grp="1" noChangeArrowheads="1"/>
          </p:cNvSpPr>
          <p:nvPr>
            <p:ph type="title"/>
          </p:nvPr>
        </p:nvSpPr>
        <p:spPr>
          <a:xfrm>
            <a:off x="768285" y="678731"/>
            <a:ext cx="8229600" cy="981075"/>
          </a:xfrm>
        </p:spPr>
        <p:txBody>
          <a:bodyPr>
            <a:normAutofit/>
          </a:bodyPr>
          <a:lstStyle/>
          <a:p>
            <a:pPr eaLnBrk="1" hangingPunct="1"/>
            <a:r>
              <a:rPr lang="ru-RU" altLang="ru-RU" sz="2400" b="1" dirty="0" smtClean="0">
                <a:solidFill>
                  <a:srgbClr val="0000FF"/>
                </a:solidFill>
                <a:effectLst/>
                <a:latin typeface="Times New Roman" pitchFamily="18" charset="0"/>
              </a:rPr>
              <a:t>Доля муниципальных программ социальной направленности в общем объеме программных расходов</a:t>
            </a:r>
          </a:p>
        </p:txBody>
      </p:sp>
      <p:graphicFrame>
        <p:nvGraphicFramePr>
          <p:cNvPr id="6147" name="Диаграмма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8338930"/>
              </p:ext>
            </p:extLst>
          </p:nvPr>
        </p:nvGraphicFramePr>
        <p:xfrm>
          <a:off x="1527175" y="1357313"/>
          <a:ext cx="6172200" cy="394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5" name="Лист" r:id="rId3" imgW="8206639" imgH="5250096" progId="Excel.Sheet.8">
                  <p:embed/>
                </p:oleObj>
              </mc:Choice>
              <mc:Fallback>
                <p:oleObj name="Лист" r:id="rId3" imgW="8206639" imgH="5250096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7175" y="1357313"/>
                        <a:ext cx="6172200" cy="3948112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14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13124" y="5011547"/>
            <a:ext cx="2876764" cy="1543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564" y="5108471"/>
            <a:ext cx="2609636" cy="1553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75406" y="5108471"/>
            <a:ext cx="2167847" cy="1537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737370" y="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276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11863" y="2445250"/>
            <a:ext cx="3132137" cy="270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pSp>
        <p:nvGrpSpPr>
          <p:cNvPr id="2" name="Organization Chart 8"/>
          <p:cNvGrpSpPr>
            <a:grpSpLocks/>
          </p:cNvGrpSpPr>
          <p:nvPr/>
        </p:nvGrpSpPr>
        <p:grpSpPr bwMode="auto">
          <a:xfrm>
            <a:off x="151054" y="557424"/>
            <a:ext cx="8842481" cy="6068993"/>
            <a:chOff x="298" y="1064"/>
            <a:chExt cx="1522" cy="1469"/>
          </a:xfrm>
        </p:grpSpPr>
        <p:cxnSp>
          <p:nvCxnSpPr>
            <p:cNvPr id="2052" name="_s2052"/>
            <p:cNvCxnSpPr>
              <a:cxnSpLocks noChangeShapeType="1"/>
            </p:cNvCxnSpPr>
            <p:nvPr/>
          </p:nvCxnSpPr>
          <p:spPr bwMode="auto">
            <a:xfrm flipV="1">
              <a:off x="1102" y="1304"/>
              <a:ext cx="196" cy="1094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3" name="_s2053"/>
            <p:cNvCxnSpPr>
              <a:cxnSpLocks noChangeShapeType="1"/>
            </p:cNvCxnSpPr>
            <p:nvPr/>
          </p:nvCxnSpPr>
          <p:spPr bwMode="auto">
            <a:xfrm flipV="1">
              <a:off x="1102" y="1293"/>
              <a:ext cx="196" cy="685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" name="_s2054"/>
            <p:cNvSpPr>
              <a:spLocks noChangeArrowheads="1"/>
            </p:cNvSpPr>
            <p:nvPr/>
          </p:nvSpPr>
          <p:spPr bwMode="auto">
            <a:xfrm>
              <a:off x="775" y="1064"/>
              <a:ext cx="1045" cy="288"/>
            </a:xfrm>
            <a:prstGeom prst="roundRect">
              <a:avLst>
                <a:gd name="adj" fmla="val 16667"/>
              </a:avLst>
            </a:prstGeom>
            <a:solidFill>
              <a:srgbClr val="00B0F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cs typeface="Arial" pitchFamily="34" charset="0"/>
                </a:rPr>
                <a:t>Оценка эффективности реализации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cs typeface="Arial" pitchFamily="34" charset="0"/>
                </a:rPr>
                <a:t>Муниципальных программ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cs typeface="Arial" pitchFamily="34" charset="0"/>
                </a:rPr>
                <a:t>за 2017 год</a:t>
              </a:r>
            </a:p>
          </p:txBody>
        </p:sp>
        <p:sp>
          <p:nvSpPr>
            <p:cNvPr id="4" name="_s2055"/>
            <p:cNvSpPr>
              <a:spLocks noChangeArrowheads="1"/>
            </p:cNvSpPr>
            <p:nvPr/>
          </p:nvSpPr>
          <p:spPr bwMode="auto">
            <a:xfrm>
              <a:off x="298" y="1428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92D05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cs typeface="Arial" pitchFamily="34" charset="0"/>
                </a:rPr>
                <a:t>Высокий уровень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cs typeface="Arial" pitchFamily="34" charset="0"/>
                </a:rPr>
                <a:t>реализации – 8 муниципальных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cs typeface="Arial" pitchFamily="34" charset="0"/>
                </a:rPr>
                <a:t>программ</a:t>
              </a:r>
            </a:p>
          </p:txBody>
        </p:sp>
        <p:sp>
          <p:nvSpPr>
            <p:cNvPr id="5" name="_s2056"/>
            <p:cNvSpPr>
              <a:spLocks noChangeArrowheads="1"/>
            </p:cNvSpPr>
            <p:nvPr/>
          </p:nvSpPr>
          <p:spPr bwMode="auto">
            <a:xfrm>
              <a:off x="298" y="1836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cs typeface="Arial" pitchFamily="34" charset="0"/>
                </a:rPr>
                <a:t>Удовлетворительный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cs typeface="Arial" pitchFamily="34" charset="0"/>
                </a:rPr>
                <a:t>уровень реализации –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rgbClr val="C00000"/>
                  </a:solidFill>
                  <a:effectLst/>
                  <a:cs typeface="Arial" pitchFamily="34" charset="0"/>
                </a:rPr>
                <a:t>9 муниципальных программ</a:t>
              </a:r>
              <a:endParaRPr kumimoji="0" lang="ru-RU" sz="3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6" name="_s2057"/>
            <p:cNvSpPr>
              <a:spLocks noChangeArrowheads="1"/>
            </p:cNvSpPr>
            <p:nvPr/>
          </p:nvSpPr>
          <p:spPr bwMode="auto">
            <a:xfrm>
              <a:off x="298" y="2245"/>
              <a:ext cx="864" cy="288"/>
            </a:xfrm>
            <a:prstGeom prst="roundRect">
              <a:avLst>
                <a:gd name="adj" fmla="val 16667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vert="horz" wrap="non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cs typeface="Arial" pitchFamily="34" charset="0"/>
                </a:rPr>
                <a:t>Низкий уровень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dirty="0" smtClean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cs typeface="Arial" pitchFamily="34" charset="0"/>
                </a:rPr>
                <a:t>реализации – 3 муниципальные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cs typeface="Arial" pitchFamily="34" charset="0"/>
                </a:rPr>
                <a:t>программы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cs typeface="Arial" pitchFamily="34" charset="0"/>
              </a:endParaRPr>
            </a:p>
          </p:txBody>
        </p:sp>
        <p:cxnSp>
          <p:nvCxnSpPr>
            <p:cNvPr id="2058" name="_s2058"/>
            <p:cNvCxnSpPr>
              <a:cxnSpLocks noChangeShapeType="1"/>
            </p:cNvCxnSpPr>
            <p:nvPr/>
          </p:nvCxnSpPr>
          <p:spPr bwMode="auto">
            <a:xfrm flipV="1">
              <a:off x="1164" y="1347"/>
              <a:ext cx="135" cy="273"/>
            </a:xfrm>
            <a:prstGeom prst="bentConnector2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" name="Прямоугольник 11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393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9654" y="766528"/>
            <a:ext cx="762676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200" b="1" dirty="0" smtClean="0">
                <a:solidFill>
                  <a:schemeClr val="accent6">
                    <a:lumMod val="75000"/>
                  </a:schemeClr>
                </a:solidFill>
              </a:rPr>
              <a:t>Основные понятия бюджета и бюджетного процесса</a:t>
            </a:r>
            <a:endParaRPr lang="ru-RU" sz="2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34973062"/>
              </p:ext>
            </p:extLst>
          </p:nvPr>
        </p:nvGraphicFramePr>
        <p:xfrm>
          <a:off x="5151396" y="3835548"/>
          <a:ext cx="3868900" cy="2623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3257" y="1350434"/>
            <a:ext cx="8064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Бюджет</a:t>
            </a:r>
            <a:r>
              <a:rPr lang="ru-RU" sz="2000" dirty="0" smtClean="0"/>
              <a:t> – это совокупность доходов и расходов на определенный период времени, представляет форму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46799" y="3108702"/>
            <a:ext cx="79869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Доходы бюджета </a:t>
            </a:r>
            <a:r>
              <a:rPr lang="ru-RU" sz="2000" dirty="0" smtClean="0"/>
              <a:t>– поступающие в бюджет денежные средства.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434471" y="3712964"/>
            <a:ext cx="86776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Расходы бюджета </a:t>
            </a:r>
            <a:r>
              <a:rPr lang="ru-RU" sz="2000" dirty="0" smtClean="0"/>
              <a:t>– выплачиваемые из бюджета денежные средства.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434471" y="4117142"/>
            <a:ext cx="4696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Дефицит бюджета </a:t>
            </a:r>
            <a:r>
              <a:rPr lang="ru-RU" sz="2000" dirty="0" smtClean="0"/>
              <a:t>– превышение расходов бюджета над его доходами.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93257" y="5013176"/>
            <a:ext cx="46827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Профицит бюджета </a:t>
            </a:r>
            <a:r>
              <a:rPr lang="ru-RU" sz="2000" dirty="0" smtClean="0"/>
              <a:t>– превышение доходов бюджета над его расходами.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393257" y="6012546"/>
            <a:ext cx="62281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ДОХОДЫ – РАСХОДЫ = ДЕФИЦИТ (ПРОФИЦИТ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76485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328773"/>
            <a:ext cx="6400800" cy="963115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«Развитие транспортной системы»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2096827"/>
              </p:ext>
            </p:extLst>
          </p:nvPr>
        </p:nvGraphicFramePr>
        <p:xfrm>
          <a:off x="107504" y="1185856"/>
          <a:ext cx="9036496" cy="19728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309341" y="305806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индикаторах)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 в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2017 году</a:t>
            </a: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155221"/>
              </p:ext>
            </p:extLst>
          </p:nvPr>
        </p:nvGraphicFramePr>
        <p:xfrm>
          <a:off x="215008" y="3718560"/>
          <a:ext cx="8805703" cy="273943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041975"/>
                <a:gridCol w="1054280"/>
                <a:gridCol w="903149"/>
                <a:gridCol w="827887"/>
                <a:gridCol w="978412"/>
              </a:tblGrid>
              <a:tr h="431515"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0891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(план)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(факт)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894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протяженности автомобильных дорог общего пользования местного значения, не отвечающих нормативным требованиям, в общей протяженности автомобильных дорог общего пользования местного значения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56,2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878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пострадавших при дорожно-транспортных происшествиях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3432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597" y="462226"/>
            <a:ext cx="8697358" cy="582011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Муниципальная программа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Красносулинского района «Защита населения от чрезвычайных ситуаций, обеспечение безопасности людей на водных объектах»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4784616"/>
              </p:ext>
            </p:extLst>
          </p:nvPr>
        </p:nvGraphicFramePr>
        <p:xfrm>
          <a:off x="154113" y="3462392"/>
          <a:ext cx="8917968" cy="3352747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172216"/>
                <a:gridCol w="1128858"/>
                <a:gridCol w="882560"/>
                <a:gridCol w="872299"/>
                <a:gridCol w="862035"/>
              </a:tblGrid>
              <a:tr h="994266">
                <a:tc rowSpan="2">
                  <a:txBody>
                    <a:bodyPr/>
                    <a:lstStyle/>
                    <a:p>
                      <a:pPr algn="ctr"/>
                      <a:endParaRPr lang="ru-RU" sz="1500" b="1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b="1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5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500" b="1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500" b="1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5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5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5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5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5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1219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(план)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(факт)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810">
                <a:tc>
                  <a:txBody>
                    <a:bodyPr/>
                    <a:lstStyle/>
                    <a:p>
                      <a:pPr algn="just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выездов спасательных расчетов на чрезвычайные ситуации и происшествия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265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810">
                <a:tc>
                  <a:txBody>
                    <a:bodyPr/>
                    <a:lstStyle/>
                    <a:p>
                      <a:pPr algn="just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спасенных людей, которым оказана помощь при чрезвычайных ситуациях и происшествиях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7522">
                <a:tc>
                  <a:txBody>
                    <a:bodyPr/>
                    <a:lstStyle/>
                    <a:p>
                      <a:pPr algn="just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Количество обученных специалистов районного звена областной подсистемы единой государственной системы предупреждения и ликвидации чрезвычайных ситуаций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230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0947">
                <a:tc>
                  <a:txBody>
                    <a:bodyPr/>
                    <a:lstStyle/>
                    <a:p>
                      <a:pPr algn="just"/>
                      <a:r>
                        <a:rPr lang="ru-RU" sz="1100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Охват населения оповещаемого муниципальной системой оповещения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проценты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93,3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94,0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6726887"/>
              </p:ext>
            </p:extLst>
          </p:nvPr>
        </p:nvGraphicFramePr>
        <p:xfrm>
          <a:off x="107504" y="1376737"/>
          <a:ext cx="9036496" cy="15893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80383" y="2966040"/>
            <a:ext cx="8280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индикаторах)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 в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0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61007" y="361432"/>
            <a:ext cx="6046411" cy="598303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«Доступная среда»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6180774"/>
              </p:ext>
            </p:extLst>
          </p:nvPr>
        </p:nvGraphicFramePr>
        <p:xfrm>
          <a:off x="107504" y="3801952"/>
          <a:ext cx="9036496" cy="288036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731732"/>
                <a:gridCol w="1082660"/>
                <a:gridCol w="1075904"/>
                <a:gridCol w="1106955"/>
                <a:gridCol w="1039245"/>
              </a:tblGrid>
              <a:tr h="460406">
                <a:tc rowSpan="2"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733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(план)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(факт)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936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инвалидов, положительно оценивающих уровень доступности приоритетных объектов социальной инфраструктуры и услуг в приоритетных сферах жизнедеятельности, в общей численности инвалидов, проживающих в Красносулинском районе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36,0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45,0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45,3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936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доступных для инвалидов и других маломобильных групп населения приоритетных объектов социальной, транспортной, инженерной инфраструктуры в общем количестве приоритетных объектов социальной инфраструктуры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42,9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55,0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57,1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631">
                <a:tc>
                  <a:txBody>
                    <a:bodyPr/>
                    <a:lstStyle/>
                    <a:p>
                      <a:pPr algn="just"/>
                      <a:r>
                        <a:rPr lang="ru-RU" sz="12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инвалидов, обеспеченных техническими средствами реабилитации, от общего числа обратившихся инвалидов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26,8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47,0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37,7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9368194"/>
              </p:ext>
            </p:extLst>
          </p:nvPr>
        </p:nvGraphicFramePr>
        <p:xfrm>
          <a:off x="53752" y="1304818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0" y="3085340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индикаторах)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 в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-13282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115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37717" y="336081"/>
            <a:ext cx="6606283" cy="808856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«Обеспечение качественными жилищно-коммунальными услугами населения Красносулинского района»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3441823"/>
              </p:ext>
            </p:extLst>
          </p:nvPr>
        </p:nvGraphicFramePr>
        <p:xfrm>
          <a:off x="165636" y="3405031"/>
          <a:ext cx="8978364" cy="338824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598166"/>
                <a:gridCol w="1026440"/>
                <a:gridCol w="894828"/>
                <a:gridCol w="785014"/>
                <a:gridCol w="673916"/>
              </a:tblGrid>
              <a:tr h="666827">
                <a:tc rowSpan="2"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7418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(план)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(факт)</a:t>
                      </a:r>
                      <a:endParaRPr lang="ru-RU" sz="13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6197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многоквартирных домов в целом по Красносулинскому району, в которых собственники помещений выбрали и реализуют управление многоквартирными домами посредством товариществ собственников жилья либо жилищных кооперативов или иного специализированного потребительского кооператива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8,3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002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износа коммунальной инфраструктуры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46,7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46,6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46,6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1282">
                <a:tc>
                  <a:txBody>
                    <a:bodyPr/>
                    <a:lstStyle/>
                    <a:p>
                      <a:pPr algn="just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площади нежилых помещений муниципального имущества, подлежащих капитальному ремонту, в общей площади нежилых помещений муниципального имущества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10,3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0835641"/>
              </p:ext>
            </p:extLst>
          </p:nvPr>
        </p:nvGraphicFramePr>
        <p:xfrm>
          <a:off x="107504" y="1105784"/>
          <a:ext cx="8954303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5635" y="2815119"/>
            <a:ext cx="8784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индикаторах)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 в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03096" y="-153371"/>
            <a:ext cx="39409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3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9348" y="565079"/>
            <a:ext cx="6786079" cy="606176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«Поддержка казачьих обществ»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8894579"/>
              </p:ext>
            </p:extLst>
          </p:nvPr>
        </p:nvGraphicFramePr>
        <p:xfrm>
          <a:off x="127662" y="4093364"/>
          <a:ext cx="8734425" cy="25654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791148"/>
                <a:gridCol w="1584176"/>
                <a:gridCol w="1080120"/>
                <a:gridCol w="1152128"/>
                <a:gridCol w="1126853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ru-RU" sz="18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ru-RU" sz="18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(план)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(факт)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Число дружинников казачьих дружин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казачьих обществ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1730061"/>
              </p:ext>
            </p:extLst>
          </p:nvPr>
        </p:nvGraphicFramePr>
        <p:xfrm>
          <a:off x="107504" y="1484339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282557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индикаторах)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 в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54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798" y="698643"/>
            <a:ext cx="7315202" cy="750012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«Молодежь Красносулинского района»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6500845"/>
              </p:ext>
            </p:extLst>
          </p:nvPr>
        </p:nvGraphicFramePr>
        <p:xfrm>
          <a:off x="82193" y="3872417"/>
          <a:ext cx="8959065" cy="292280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999800"/>
                <a:gridCol w="2237001"/>
                <a:gridCol w="907171"/>
                <a:gridCol w="835009"/>
                <a:gridCol w="980084"/>
              </a:tblGrid>
              <a:tr h="1054698">
                <a:tc rowSpan="2">
                  <a:txBody>
                    <a:bodyPr/>
                    <a:lstStyle/>
                    <a:p>
                      <a:pPr algn="ctr"/>
                      <a:endParaRPr lang="ru-RU" sz="16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6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1228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(план)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(факт)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2550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молодежи, вовлеченной в социальную практику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человек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4750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4800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4900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8723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молодежи, вовлеченной в деятельность общественных объединений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процентов от общего количества молодежи в районе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72062"/>
              </p:ext>
            </p:extLst>
          </p:nvPr>
        </p:nvGraphicFramePr>
        <p:xfrm>
          <a:off x="-3956" y="1438658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93812" y="3226085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индикаторах)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 в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08998" y="-122549"/>
            <a:ext cx="4062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850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8121" y="554804"/>
            <a:ext cx="6965879" cy="739740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«Муниципальное управление и муниципальная служба»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8265801"/>
              </p:ext>
            </p:extLst>
          </p:nvPr>
        </p:nvGraphicFramePr>
        <p:xfrm>
          <a:off x="0" y="3665220"/>
          <a:ext cx="9144001" cy="31927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601642"/>
                <a:gridCol w="1004641"/>
                <a:gridCol w="873429"/>
                <a:gridCol w="911896"/>
                <a:gridCol w="752393"/>
              </a:tblGrid>
              <a:tr h="658117"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4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46616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(план)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(факт)</a:t>
                      </a:r>
                      <a:endParaRPr lang="ru-RU" sz="14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877">
                <a:tc>
                  <a:txBody>
                    <a:bodyPr/>
                    <a:lstStyle/>
                    <a:p>
                      <a:pPr algn="just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граждан, положительно оценивающих деятельность органов местного самоуправления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проценты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49,0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8683">
                <a:tc>
                  <a:txBody>
                    <a:bodyPr/>
                    <a:lstStyle/>
                    <a:p>
                      <a:pPr algn="just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служащих, получивших дополнительное профессиональное образование, прошедших повышение квалификации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проценты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27,9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16,0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35,6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9877">
                <a:tc>
                  <a:txBody>
                    <a:bodyPr/>
                    <a:lstStyle/>
                    <a:p>
                      <a:pPr algn="just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Доля муниципальных служащих в возрасте до 30 лет, имеющих стаж муниципальной службы не менее 3 лет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проценты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15,4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51,0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5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50" dirty="0" smtClean="0">
                          <a:latin typeface="Times New Roman" pitchFamily="18" charset="0"/>
                          <a:cs typeface="Times New Roman" pitchFamily="18" charset="0"/>
                        </a:rPr>
                        <a:t>45,5</a:t>
                      </a:r>
                      <a:endParaRPr lang="ru-RU" sz="145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975805"/>
              </p:ext>
            </p:extLst>
          </p:nvPr>
        </p:nvGraphicFramePr>
        <p:xfrm>
          <a:off x="0" y="1401791"/>
          <a:ext cx="9036496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078701"/>
            <a:ext cx="89644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индикаторах)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муниципальной программы  в 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2017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295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9910" y="472611"/>
            <a:ext cx="6524090" cy="57148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«Обеспечение общественного порядка и профилактика правонарушений»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6479090"/>
              </p:ext>
            </p:extLst>
          </p:nvPr>
        </p:nvGraphicFramePr>
        <p:xfrm>
          <a:off x="0" y="1167381"/>
          <a:ext cx="9144000" cy="1714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831004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8896156"/>
              </p:ext>
            </p:extLst>
          </p:nvPr>
        </p:nvGraphicFramePr>
        <p:xfrm>
          <a:off x="0" y="3386000"/>
          <a:ext cx="9144000" cy="344424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616226"/>
                <a:gridCol w="1242028"/>
                <a:gridCol w="772352"/>
                <a:gridCol w="782791"/>
                <a:gridCol w="730603"/>
              </a:tblGrid>
              <a:tr h="928978">
                <a:tc rowSpan="2"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094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 (факт)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(план)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(факт)</a:t>
                      </a:r>
                      <a:endParaRPr lang="ru-RU" sz="1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2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опрошенных в ходе мониторинга общественного мнения, которые лично сталкивались за последний год с проявлениями коррупции в Красносулинском районе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40,4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9209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Доля граждан, опрошенных в ходе мониторинга общественного мнения, которые лично сталкивались с конфликтами на межнациональной почве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не более 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9440">
                <a:tc>
                  <a:txBody>
                    <a:bodyPr/>
                    <a:lstStyle/>
                    <a:p>
                      <a:pPr algn="just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Число лиц, больных наркоманией, в расчете на 100 тыс. населения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человек / 100 тыс. нас.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175,0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69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4903" y="565080"/>
            <a:ext cx="6185043" cy="835096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«Развитие здравоохранения»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3457812"/>
              </p:ext>
            </p:extLst>
          </p:nvPr>
        </p:nvGraphicFramePr>
        <p:xfrm>
          <a:off x="107141" y="1398657"/>
          <a:ext cx="8929718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138053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719144"/>
              </p:ext>
            </p:extLst>
          </p:nvPr>
        </p:nvGraphicFramePr>
        <p:xfrm>
          <a:off x="107141" y="3784384"/>
          <a:ext cx="8929718" cy="290178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454375"/>
                <a:gridCol w="1189524"/>
                <a:gridCol w="747400"/>
                <a:gridCol w="842140"/>
                <a:gridCol w="696279"/>
              </a:tblGrid>
              <a:tr h="840417">
                <a:tc rowSpan="2">
                  <a:txBody>
                    <a:bodyPr/>
                    <a:lstStyle/>
                    <a:p>
                      <a:pPr algn="ctr"/>
                      <a:endParaRPr lang="ru-RU" sz="1400" kern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 (индикатора) муниципальной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Единица измерения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9543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2016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(факт)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(план)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 </a:t>
                      </a:r>
                      <a:r>
                        <a:rPr lang="ru-RU" sz="1400" b="1" dirty="0">
                          <a:latin typeface="Times New Roman" pitchFamily="18" charset="0"/>
                          <a:cs typeface="Times New Roman" pitchFamily="18" charset="0"/>
                        </a:rPr>
                        <a:t>(факт)</a:t>
                      </a:r>
                      <a:endParaRPr lang="ru-RU" sz="1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86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Ожидаемая продолжительность жизни при рождении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лет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71,5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71,6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71,6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86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Смертность от всех причин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cs typeface="Times New Roman" pitchFamily="18" charset="0"/>
                        </a:rPr>
                        <a:t>16,6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16,5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15,6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3386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endParaRPr lang="ru-RU" sz="14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Материнская </a:t>
                      </a: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смертность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случаев на 100 </a:t>
                      </a: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тыс. нас.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13,13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kern="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186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Младенческая смертность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9,2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543">
                <a:tc>
                  <a:txBody>
                    <a:bodyPr/>
                    <a:lstStyle/>
                    <a:p>
                      <a:pPr marL="36195" algn="just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Укомплектованность штатных должностей врачей физическими лицами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>
                          <a:latin typeface="Times New Roman" pitchFamily="18" charset="0"/>
                          <a:cs typeface="Times New Roman" pitchFamily="18" charset="0"/>
                        </a:rPr>
                        <a:t>процент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59,2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87,0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kern="100" dirty="0" smtClean="0">
                          <a:latin typeface="Times New Roman" pitchFamily="18" charset="0"/>
                          <a:cs typeface="Times New Roman" pitchFamily="18" charset="0"/>
                        </a:rPr>
                        <a:t>59,9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085708" y="-122549"/>
            <a:ext cx="4185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849252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70589" y="657546"/>
            <a:ext cx="6606283" cy="924674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района«Развитие культуры»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8180501"/>
              </p:ext>
            </p:extLst>
          </p:nvPr>
        </p:nvGraphicFramePr>
        <p:xfrm>
          <a:off x="196236" y="1684570"/>
          <a:ext cx="8786874" cy="18573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0149" y="3439248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547004"/>
              </p:ext>
            </p:extLst>
          </p:nvPr>
        </p:nvGraphicFramePr>
        <p:xfrm>
          <a:off x="1" y="4084320"/>
          <a:ext cx="9143998" cy="270054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527496"/>
                <a:gridCol w="1185021"/>
                <a:gridCol w="828713"/>
                <a:gridCol w="821933"/>
                <a:gridCol w="780835"/>
              </a:tblGrid>
              <a:tr h="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Единица 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муниципальной программы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 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 </a:t>
                      </a:r>
                      <a:r>
                        <a:rPr lang="ru-RU" sz="16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838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Общее количество посещений культурно-досуговых мероприятий и библиотек на 1000 человек населения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человек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10566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7051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10522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концертов проводимыми детскими школами искусств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единиц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48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236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3074" name="Picture 2" descr="https://novostipmr.com/sites/default/files/filefield_paths/g.foolcdn.com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717032"/>
            <a:ext cx="5042469" cy="264729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2" y="1304818"/>
            <a:ext cx="79928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/>
              <a:t>Исполнение бюджета </a:t>
            </a:r>
            <a:r>
              <a:rPr lang="ru-RU" sz="2200" dirty="0" smtClean="0"/>
              <a:t>– это этап бюджетного процесса, который начинается с момента утверждения решения о бюджете представительным органом муниципального образования и продолжается в течение финансового года. Его содержание заключается в выполнении доходной и расходной части бюджета муниципального района.</a:t>
            </a:r>
            <a:endParaRPr lang="ru-RU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3332520"/>
            <a:ext cx="35283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/>
              <a:t>Отчет об исполнении бюджета Красносулинского района включает:</a:t>
            </a:r>
          </a:p>
          <a:p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исполнение бюджета по доходам;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исполнение бюджета по расходам;</a:t>
            </a:r>
          </a:p>
          <a:p>
            <a:pPr marL="285750" indent="-285750">
              <a:buFontTx/>
              <a:buChar char="-"/>
            </a:pPr>
            <a:endParaRPr lang="ru-RU" dirty="0" smtClean="0"/>
          </a:p>
          <a:p>
            <a:pPr marL="285750" indent="-285750">
              <a:buFontTx/>
              <a:buChar char="-"/>
            </a:pPr>
            <a:r>
              <a:rPr lang="ru-RU" dirty="0" smtClean="0"/>
              <a:t>источники финансирования дефицита бюджета.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31922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4023" y="462337"/>
            <a:ext cx="5863624" cy="500042"/>
          </a:xfrm>
        </p:spPr>
        <p:txBody>
          <a:bodyPr>
            <a:noAutofit/>
          </a:bodyPr>
          <a:lstStyle/>
          <a:p>
            <a:r>
              <a:rPr lang="ru-RU" sz="17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«Развитие образования»</a:t>
            </a:r>
            <a:endParaRPr lang="ru-RU" sz="17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9531811"/>
              </p:ext>
            </p:extLst>
          </p:nvPr>
        </p:nvGraphicFramePr>
        <p:xfrm>
          <a:off x="66676" y="973883"/>
          <a:ext cx="8990704" cy="16073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41944" y="2489806"/>
            <a:ext cx="87154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877552"/>
              </p:ext>
            </p:extLst>
          </p:nvPr>
        </p:nvGraphicFramePr>
        <p:xfrm>
          <a:off x="98296" y="3027162"/>
          <a:ext cx="8987542" cy="38100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6218193"/>
                <a:gridCol w="821933"/>
                <a:gridCol w="667820"/>
                <a:gridCol w="631524"/>
                <a:gridCol w="648072"/>
              </a:tblGrid>
              <a:tr h="47193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Единица 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Значения показателей (индикаторов)</a:t>
                      </a:r>
                      <a:b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</a:b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146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 </a:t>
                      </a: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 </a:t>
                      </a: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2017 </a:t>
                      </a:r>
                      <a:r>
                        <a:rPr lang="ru-RU" sz="11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kern="100" dirty="0">
                          <a:latin typeface="Times New Roman"/>
                          <a:ea typeface="Times New Roman"/>
                          <a:cs typeface="Times New Roman"/>
                        </a:rPr>
                        <a:t>Отношение численности детей в возрасте от 3 до 7 лет, получающих дошкольное образование в текущем году, к сумме численности детей в возрасте от 3 до 7 лет, получающих дошкольное образование в текущем году, и численности детей в возрасте от 3 до 7 лет, находящихся в очереди на получение в текущем году дошкольного образования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kern="100" dirty="0">
                          <a:latin typeface="Times New Roman"/>
                          <a:ea typeface="Times New Roman"/>
                          <a:cs typeface="Times New Roman"/>
                        </a:rPr>
                        <a:t>Удельный вес численности населения в возрасте 7-18 лет, обучающихся в образовательных учреждениях, в общей численности населения в возрасте 7-18 лет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00" dirty="0">
                          <a:latin typeface="Times New Roman"/>
                          <a:ea typeface="Times New Roman"/>
                          <a:cs typeface="Times New Roman"/>
                        </a:rPr>
                        <a:t>процент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99,89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99,89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latin typeface="Times New Roman"/>
                          <a:ea typeface="Times New Roman"/>
                          <a:cs typeface="Times New Roman"/>
                        </a:rPr>
                        <a:t>99,89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48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kern="100" dirty="0">
                          <a:latin typeface="Times New Roman"/>
                          <a:ea typeface="Times New Roman"/>
                          <a:cs typeface="Times New Roman"/>
                        </a:rPr>
                        <a:t>Охват детей в возрасте от 5 до 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74,8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75,0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48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300" kern="100" dirty="0">
                          <a:latin typeface="Times New Roman"/>
                          <a:ea typeface="Times New Roman"/>
                          <a:cs typeface="Times New Roman"/>
                        </a:rPr>
                        <a:t>Отношение среднего балла единого государственного экзамена (в расчете на 2 обязательных предмета) в 10% школ с лучшими результатами единого государственного экзамена к среднему баллу единого государственного экзамена (в расчете на 2 обязательных предмета) в 10% школ с худшими результатами единого государственного экзамена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kern="1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kern="100" dirty="0" smtClean="0">
                          <a:latin typeface="Times New Roman"/>
                          <a:ea typeface="Times New Roman"/>
                          <a:cs typeface="Times New Roman"/>
                        </a:rPr>
                        <a:t>2,57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1,75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latin typeface="Times New Roman"/>
                          <a:ea typeface="Times New Roman"/>
                          <a:cs typeface="Times New Roman"/>
                        </a:rPr>
                        <a:t>1,37</a:t>
                      </a: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9831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1828" y="359595"/>
            <a:ext cx="6452171" cy="642918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«Развитие сельского хозяйства и регулирование рынков сельскохозяйственной продукции, сырья и продовольствия»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48205277"/>
              </p:ext>
            </p:extLst>
          </p:nvPr>
        </p:nvGraphicFramePr>
        <p:xfrm>
          <a:off x="0" y="1021296"/>
          <a:ext cx="9144000" cy="150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401413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планируемых </a:t>
            </a: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 достигнутых целевых показателях (индикаторах) муниципальной программы  в 2017 году</a:t>
            </a:r>
            <a:endParaRPr lang="ru-RU" sz="1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410570"/>
              </p:ext>
            </p:extLst>
          </p:nvPr>
        </p:nvGraphicFramePr>
        <p:xfrm>
          <a:off x="0" y="2926080"/>
          <a:ext cx="9143999" cy="405106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6082301"/>
                <a:gridCol w="990513"/>
                <a:gridCol w="625204"/>
                <a:gridCol w="696475"/>
                <a:gridCol w="749506"/>
              </a:tblGrid>
              <a:tr h="58864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2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мун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ru-RU" sz="1200" dirty="0">
                          <a:latin typeface="Times New Roman"/>
                          <a:ea typeface="Times New Roman"/>
                          <a:cs typeface="Times New Roman"/>
                        </a:rPr>
                        <a:t>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1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1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продукции сельского хозяйства в хозяйствах всех категорий (в сопоставимых ценах)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</a:t>
                      </a: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 </a:t>
                      </a: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116,6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91,2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9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продукции растениеводства в хозяйствах всех категорий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(в сопоставимых ценах)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% 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126,4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86,3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107,7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1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продукции животноводства в хозяйствах всех категорий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(в сопоставимых ценах)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% 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105,8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102,9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100,6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производства пищевых продуктов, включая напитки, и табака (в сопоставимых ценах)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% 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160,2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101,7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33,0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1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Индекс физического объема инвестиций в основной капитал сельского хозяйства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% 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106,5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104,5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89,3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0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Рентабельность сельскохозяйственных организаций (с учетом субсидий)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32,5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14,1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20,6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1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Среднемесячная номинальная заработная плата в сельском хозяйстве (по сельскохозяйственным организациям, не относящимся к субъектам малого предпринимательства)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рублей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23307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21565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26314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91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/>
                          <a:ea typeface="Times New Roman"/>
                        </a:rPr>
                        <a:t>.Индекс производительности труда к предыдущему году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 % к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предыд.году</a:t>
                      </a:r>
                      <a:endParaRPr kumimoji="0" lang="ru-RU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103,6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103,7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67521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2912" y="708916"/>
            <a:ext cx="7161088" cy="849241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«Экономическое развитие»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5583796"/>
              </p:ext>
            </p:extLst>
          </p:nvPr>
        </p:nvGraphicFramePr>
        <p:xfrm>
          <a:off x="214282" y="1542877"/>
          <a:ext cx="8929718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3328827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5412499"/>
              </p:ext>
            </p:extLst>
          </p:nvPr>
        </p:nvGraphicFramePr>
        <p:xfrm>
          <a:off x="0" y="3931920"/>
          <a:ext cx="9144001" cy="292608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203903"/>
                <a:gridCol w="1421758"/>
                <a:gridCol w="758299"/>
                <a:gridCol w="867945"/>
                <a:gridCol w="892096"/>
              </a:tblGrid>
              <a:tr h="87767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8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Темп роста объема инвестиций в основной капитал к предыдущему году в сопоставимых ценах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/>
                          <a:ea typeface="Times New Roman"/>
                          <a:cs typeface="Times New Roman"/>
                        </a:rPr>
                        <a:t>38,4</a:t>
                      </a:r>
                      <a:endParaRPr kumimoji="0" lang="ru-RU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134,2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67,0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76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0" dirty="0">
                          <a:latin typeface="Times New Roman"/>
                          <a:ea typeface="Times New Roman"/>
                          <a:cs typeface="Times New Roman"/>
                        </a:rPr>
                        <a:t>Доля среднесписочной численности работников (без внешних совместителей) малых и средних предприятий в среднесписочной численности (без внешних совместителей) всех предприятий и организаций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20,4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latin typeface="Times New Roman"/>
                          <a:ea typeface="Times New Roman"/>
                          <a:cs typeface="Times New Roman"/>
                        </a:rPr>
                        <a:t>20,5</a:t>
                      </a:r>
                      <a:endParaRPr lang="ru-RU" sz="1600" b="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4699662" y="-12254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35695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3474" y="554804"/>
            <a:ext cx="5812736" cy="582594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«Развитие физической культуры и спорта»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14710489"/>
              </p:ext>
            </p:extLst>
          </p:nvPr>
        </p:nvGraphicFramePr>
        <p:xfrm>
          <a:off x="0" y="1321494"/>
          <a:ext cx="9143999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3836" y="2873062"/>
            <a:ext cx="87868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416391"/>
              </p:ext>
            </p:extLst>
          </p:nvPr>
        </p:nvGraphicFramePr>
        <p:xfrm>
          <a:off x="0" y="3550921"/>
          <a:ext cx="9144002" cy="324981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363113"/>
                <a:gridCol w="1168315"/>
                <a:gridCol w="845244"/>
                <a:gridCol w="922084"/>
                <a:gridCol w="845246"/>
              </a:tblGrid>
              <a:tr h="86249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Единица 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2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6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757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Доля граждан </a:t>
                      </a:r>
                      <a:r>
                        <a:rPr lang="ru-RU" sz="1550" kern="100" dirty="0" err="1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Красносулинского</a:t>
                      </a: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района, систематически занимающихся физической культурой и спортом, в общей численности населения</a:t>
                      </a:r>
                      <a:endParaRPr lang="ru-RU" sz="155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Calibri"/>
                          <a:cs typeface="Times New Roman"/>
                        </a:rPr>
                        <a:t>процент</a:t>
                      </a:r>
                      <a:endParaRPr lang="ru-RU" sz="15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Times New Roman"/>
                          <a:cs typeface="Times New Roman"/>
                        </a:rPr>
                        <a:t>34,7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Times New Roman"/>
                          <a:cs typeface="Times New Roman"/>
                        </a:rPr>
                        <a:t>35,7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Times New Roman"/>
                          <a:cs typeface="Times New Roman"/>
                        </a:rPr>
                        <a:t>39,0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81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Уровень обеспеченности спортивными сооружениями населения Красносулинского района:</a:t>
                      </a:r>
                      <a:endParaRPr lang="ru-RU" sz="155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спортивными </a:t>
                      </a:r>
                      <a:r>
                        <a:rPr lang="ru-RU" sz="1550" kern="1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залами, бассейнами,</a:t>
                      </a:r>
                      <a:r>
                        <a:rPr lang="ru-RU" sz="1550" kern="100" baseline="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50" kern="1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плоскостными </a:t>
                      </a:r>
                      <a:r>
                        <a:rPr lang="ru-RU" sz="1550" kern="1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спортсооружениями</a:t>
                      </a:r>
                      <a:endParaRPr lang="ru-RU" sz="155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55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 smtClean="0">
                          <a:latin typeface="Times New Roman"/>
                          <a:ea typeface="Calibri"/>
                          <a:cs typeface="Times New Roman"/>
                        </a:rPr>
                        <a:t>процент</a:t>
                      </a:r>
                      <a:endParaRPr lang="ru-RU" sz="155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>
                          <a:latin typeface="Times New Roman"/>
                          <a:ea typeface="Times New Roman"/>
                          <a:cs typeface="Times New Roman"/>
                        </a:rPr>
                        <a:t>28,3</a:t>
                      </a:r>
                      <a:endParaRPr lang="ru-RU" sz="155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>
                          <a:latin typeface="Times New Roman"/>
                          <a:ea typeface="Times New Roman"/>
                          <a:cs typeface="Times New Roman"/>
                        </a:rPr>
                        <a:t>7,7</a:t>
                      </a:r>
                      <a:endParaRPr lang="ru-RU" sz="1550"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>
                          <a:latin typeface="Times New Roman"/>
                          <a:ea typeface="Times New Roman"/>
                          <a:cs typeface="Times New Roman"/>
                        </a:rPr>
                        <a:t>110</a:t>
                      </a:r>
                      <a:endParaRPr lang="ru-RU" sz="155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kern="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 smtClean="0">
                          <a:latin typeface="Calibri"/>
                          <a:ea typeface="Times New Roman"/>
                          <a:cs typeface="Times New Roman"/>
                        </a:rPr>
                        <a:t>29,3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 smtClean="0">
                          <a:latin typeface="Calibri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dirty="0">
                          <a:latin typeface="Times New Roman"/>
                          <a:ea typeface="Times New Roman"/>
                          <a:cs typeface="Times New Roman"/>
                        </a:rPr>
                        <a:t>110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50" kern="1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Calibri"/>
                          <a:ea typeface="Times New Roman"/>
                          <a:cs typeface="Times New Roman"/>
                        </a:rPr>
                        <a:t>28,3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 smtClean="0">
                          <a:latin typeface="Calibri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55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50" kern="100" dirty="0">
                          <a:latin typeface="Times New Roman"/>
                          <a:ea typeface="Times New Roman"/>
                          <a:cs typeface="Arial"/>
                        </a:rPr>
                        <a:t>110</a:t>
                      </a:r>
                      <a:endParaRPr lang="ru-RU" sz="155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1772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6084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63748" y="462338"/>
            <a:ext cx="5969526" cy="1078786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«Информационное общество»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4962800"/>
              </p:ext>
            </p:extLst>
          </p:nvPr>
        </p:nvGraphicFramePr>
        <p:xfrm>
          <a:off x="66675" y="1577539"/>
          <a:ext cx="9077325" cy="17874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7339" y="3422258"/>
            <a:ext cx="86439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9621085"/>
              </p:ext>
            </p:extLst>
          </p:nvPr>
        </p:nvGraphicFramePr>
        <p:xfrm>
          <a:off x="0" y="4114800"/>
          <a:ext cx="9144000" cy="265176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845996"/>
                <a:gridCol w="1119883"/>
                <a:gridCol w="733758"/>
                <a:gridCol w="708611"/>
                <a:gridCol w="735752"/>
              </a:tblGrid>
              <a:tr h="78221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Значения 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показателей (индикаторов)</a:t>
                      </a:r>
                      <a:b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1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3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4592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Доля государственных (муниципальных) услуг, предоставляемых органами местного самоуправления Красносулинского района, учреждениями в электронном виде, в общем количестве государственных (муниципальных) услуг, предоставляемых органами местного самоуправления Красносулинского района, учреждениями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проценты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65546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3605" y="482886"/>
            <a:ext cx="6493268" cy="817097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«Управление муниципальными финансами и создание условий для эффективного управления финансами»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4629996"/>
              </p:ext>
            </p:extLst>
          </p:nvPr>
        </p:nvGraphicFramePr>
        <p:xfrm>
          <a:off x="142362" y="1311218"/>
          <a:ext cx="9001638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05274" y="299539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283455"/>
              </p:ext>
            </p:extLst>
          </p:nvPr>
        </p:nvGraphicFramePr>
        <p:xfrm>
          <a:off x="0" y="3597496"/>
          <a:ext cx="9144000" cy="3010949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281189"/>
                <a:gridCol w="1238751"/>
                <a:gridCol w="908276"/>
                <a:gridCol w="842481"/>
                <a:gridCol w="873303"/>
              </a:tblGrid>
              <a:tr h="650654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8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6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Качество управления бюджетным процессом </a:t>
                      </a:r>
                      <a:r>
                        <a:rPr lang="ru-RU" sz="1500" dirty="0" err="1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Красносулинского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района, определяемое министерством </a:t>
                      </a: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финансов 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Ростовской области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dirty="0" smtClean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степень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dirty="0" smtClean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dirty="0" smtClean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dirty="0" smtClean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Объем финансовой поддержки нецелевого характера, предоставляемой бюджетам поселений из бюджета района в соответствии с требованиями бюджетного законодательства.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dirty="0" smtClean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тыс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. рублей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dirty="0" smtClean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44412,6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dirty="0" smtClean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9126,0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500" dirty="0" smtClean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9024,8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9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Наличие бюджетного прогноза Красносулинского района на долгосрочный период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да/нет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нет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да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dirty="0" smtClean="0"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да</a:t>
                      </a:r>
                      <a:endParaRPr lang="ru-RU" sz="1500" dirty="0"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62666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8120" y="421239"/>
            <a:ext cx="6965879" cy="934949"/>
          </a:xfrm>
        </p:spPr>
        <p:txBody>
          <a:bodyPr>
            <a:norm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района «Социальная поддержка граждан»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78256024"/>
              </p:ext>
            </p:extLst>
          </p:nvPr>
        </p:nvGraphicFramePr>
        <p:xfrm>
          <a:off x="0" y="1567592"/>
          <a:ext cx="9144000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4451" y="311307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698076"/>
              </p:ext>
            </p:extLst>
          </p:nvPr>
        </p:nvGraphicFramePr>
        <p:xfrm>
          <a:off x="66674" y="3688080"/>
          <a:ext cx="9010651" cy="3118122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396856"/>
                <a:gridCol w="1180015"/>
                <a:gridCol w="769117"/>
                <a:gridCol w="885010"/>
                <a:gridCol w="779653"/>
              </a:tblGrid>
              <a:tr h="94082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Единица 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04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562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Доля населения с денежными доходами ниже региональной величины прожиточного минимума, в общей численности населения в районе    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15,0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14,0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14,0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08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Доля граждан, получивших социальные услуги в учреждении социального обслуживания населения, в общем числе граждан, обратившихся за получением социальных услуг в учреждении социального обслуживания населения    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100,4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99,8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100,0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93797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8670" y="636999"/>
            <a:ext cx="6945330" cy="80138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«Охрана окружающей среды и рациональное природопользование»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33686592"/>
              </p:ext>
            </p:extLst>
          </p:nvPr>
        </p:nvGraphicFramePr>
        <p:xfrm>
          <a:off x="142363" y="1485880"/>
          <a:ext cx="8934962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092521"/>
            <a:ext cx="90011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460926"/>
              </p:ext>
            </p:extLst>
          </p:nvPr>
        </p:nvGraphicFramePr>
        <p:xfrm>
          <a:off x="76200" y="3688080"/>
          <a:ext cx="9001126" cy="310655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319767"/>
                <a:gridCol w="1243976"/>
                <a:gridCol w="778749"/>
                <a:gridCol w="819547"/>
                <a:gridCol w="839087"/>
              </a:tblGrid>
              <a:tr h="93311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65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03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ежегодных мероприятий по экологическому просвещению и образованию, проводимых на территории Ростовской области в рамках Дней защиты от экологической опасности с участием представителей </a:t>
                      </a:r>
                      <a:r>
                        <a:rPr lang="ru-RU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Красносулинского</a:t>
                      </a: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 района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0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Охват населения планово-регулярной системой сбора и вывоза твердых бытовых отходов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Times New Roman"/>
                          <a:cs typeface="Times New Roman"/>
                        </a:rPr>
                        <a:t>65</a:t>
                      </a:r>
                      <a:endParaRPr lang="ru-RU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95459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22652" y="441789"/>
            <a:ext cx="6421348" cy="72547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«Обеспечение доступным и комфортным жильем населения Красносулинского района»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3316724"/>
              </p:ext>
            </p:extLst>
          </p:nvPr>
        </p:nvGraphicFramePr>
        <p:xfrm>
          <a:off x="0" y="1187448"/>
          <a:ext cx="9143999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2738536"/>
            <a:ext cx="87154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sz="16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475558"/>
              </p:ext>
            </p:extLst>
          </p:nvPr>
        </p:nvGraphicFramePr>
        <p:xfrm>
          <a:off x="66676" y="3307080"/>
          <a:ext cx="9001124" cy="351670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5376414"/>
                <a:gridCol w="1242758"/>
                <a:gridCol w="799399"/>
                <a:gridCol w="795820"/>
                <a:gridCol w="786733"/>
              </a:tblGrid>
              <a:tr h="9220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измерения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0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8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Доля перспективных земельных участков, на которых планируется или осуществляется жилищное строительство и в отношении которых, органами местного самоуправления разработаны планы освоения и обеспечения инженерной инфраструктурой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4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Объем ввода жилья в эксплуатацию, в том числе жилья экономического класса, по отношению к предыдущему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4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94,7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96,1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83,0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28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Доля молодых семей, реализовавших свое право на получение государственной поддержки в улучшении жилищных условий, в общем количестве молодых семей-претендентов на получение социальных выплат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процентов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59106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9623" y="544530"/>
            <a:ext cx="7448764" cy="54162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Муниципальная программа Красносулинского района «Энергоэффективность и развитие энергетики»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5494067"/>
              </p:ext>
            </p:extLst>
          </p:nvPr>
        </p:nvGraphicFramePr>
        <p:xfrm>
          <a:off x="0" y="1198204"/>
          <a:ext cx="9144000" cy="1643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14282" y="2760047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prstClr val="black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Информация о планируемых и достигнутых целевых показателях (индикаторах) муниципальной программы  в 2017 году</a:t>
            </a:r>
            <a:endParaRPr lang="ru-RU" sz="14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356493"/>
              </p:ext>
            </p:extLst>
          </p:nvPr>
        </p:nvGraphicFramePr>
        <p:xfrm>
          <a:off x="76199" y="3314700"/>
          <a:ext cx="9039226" cy="3465458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6403965"/>
                <a:gridCol w="698958"/>
                <a:gridCol w="642286"/>
                <a:gridCol w="698958"/>
                <a:gridCol w="595059"/>
              </a:tblGrid>
              <a:tr h="48698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Наименование </a:t>
                      </a:r>
                      <a:r>
                        <a:rPr lang="ru-RU" sz="1400" b="1" dirty="0">
                          <a:latin typeface="Times New Roman"/>
                          <a:ea typeface="Times New Roman"/>
                          <a:cs typeface="Times New Roman"/>
                        </a:rPr>
                        <a:t>показателя (индикатора) 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Единица </a:t>
                      </a: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измере</a:t>
                      </a:r>
                      <a:endParaRPr lang="ru-RU" sz="11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ния</a:t>
                      </a:r>
                      <a:endParaRPr lang="ru-RU" sz="11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Значения показателей (индикаторов)</a:t>
                      </a:r>
                      <a:b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муниципальной программы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6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2016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(план)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2017 </a:t>
                      </a: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(факт)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84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объёмов электроэнергии, расчеты за которую осуществляются с использованием приборов учета (в части многоквартирных домов - с использованием коллективных приборов учета), в общем объёме электроэнергии, потребляемых на территории Красносулинского района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объёмов тепловой энергии, расчеты за которую осуществляются с использованием приборов учета (в части многоквартирных домов - с использованием коллективных приборов учета), в общем объёме тепловой энергии, потребляемых на территории Красносулинского района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39,0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40,1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69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объёмов воды, расчеты за которую осуществляются с использованием приборов учета (в части многоквартирных домов - с использованием коллективных приборов учета), в общем объёме воды, потребляемой на территории Красносулинского района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92,7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92,7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12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объёмов природного газа, расчеты за который осуществляются с использованием приборов учета (в части многоквартирных домов - с использованием индивидуальных и общих приборов учета), в общем объёме природного газа, потребляемого на территории Красносулинского района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5,4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5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Объем внебюджетных средств, используемых для финансирования мероприятий по энергосбережению и повышению энергетической эффективности, в общем объеме финансирования муниципальной программы</a:t>
                      </a:r>
                      <a:endParaRPr lang="ru-RU" sz="11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процент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145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ota.ru/upload/wallpapers/source/2014/04/24/11/05/40045/o3PbXiAHZ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0" y="3610184"/>
            <a:ext cx="5215712" cy="293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22" y="-154964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1052736"/>
            <a:ext cx="76226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70C0"/>
                </a:solidFill>
                <a:latin typeface="+mj-lt"/>
              </a:rPr>
              <a:t>Нормативно – правовая база</a:t>
            </a:r>
            <a:endParaRPr lang="ru-RU" sz="44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7342" y="3368943"/>
            <a:ext cx="3600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Прогноз социально – экономического развития Красносулинского района;</a:t>
            </a:r>
          </a:p>
          <a:p>
            <a:pPr marL="285750" indent="-285750">
              <a:buFontTx/>
              <a:buChar char="-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Муниципальные программы Красносулинского района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7897" y="2132856"/>
            <a:ext cx="87434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Бюджетное послание Президента Российской Федерации;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Основные направления бюджетной и налоговой политики Красносулинского района;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63282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Y:\2018 год\ГОСДОХОДЫ\ОВЧАРЕНКО\Доклад на публичку\depositphotos_7094936-stock-photo-bag-filled-with-coi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0695" y="2725720"/>
            <a:ext cx="3613607" cy="336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Y:\2018 год\ГОСДОХОДЫ\ОВЧАРЕНКО\Доклад на публичку\800px_COLOURBOX267386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15" y="2889745"/>
            <a:ext cx="3614878" cy="3370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8838" y="391886"/>
            <a:ext cx="8527248" cy="138093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Дефицит бюджета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Красносулинского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района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44252" y="5911889"/>
            <a:ext cx="1440160" cy="2406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1903B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27062" y="2872086"/>
            <a:ext cx="2448272" cy="7546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1903B9"/>
                </a:solidFill>
                <a:latin typeface="Times New Roman" pitchFamily="18" charset="0"/>
                <a:cs typeface="Times New Roman" pitchFamily="18" charset="0"/>
              </a:rPr>
              <a:t>29 121,8 </a:t>
            </a:r>
          </a:p>
          <a:p>
            <a:pPr algn="ctr"/>
            <a:r>
              <a:rPr lang="ru-RU" sz="2000" b="1" dirty="0" smtClean="0">
                <a:solidFill>
                  <a:srgbClr val="1903B9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  <a:endParaRPr lang="ru-RU" sz="2000" b="1" dirty="0">
              <a:solidFill>
                <a:srgbClr val="1903B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60201" y="5671723"/>
            <a:ext cx="1526308" cy="421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1903B9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  <a:endParaRPr lang="ru-RU" sz="2000" b="1" dirty="0">
              <a:solidFill>
                <a:srgbClr val="1903B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05390" y="5731397"/>
            <a:ext cx="1944216" cy="4211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1903B9"/>
                </a:solidFill>
                <a:latin typeface="Times New Roman" pitchFamily="18" charset="0"/>
                <a:cs typeface="Times New Roman" pitchFamily="18" charset="0"/>
              </a:rPr>
              <a:t>ФАКТ</a:t>
            </a:r>
            <a:endParaRPr lang="ru-RU" sz="2000" b="1" dirty="0">
              <a:solidFill>
                <a:srgbClr val="1903B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563504" y="2872086"/>
            <a:ext cx="284431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1903B9"/>
                </a:solidFill>
                <a:latin typeface="Times New Roman" pitchFamily="18" charset="0"/>
                <a:cs typeface="Times New Roman" pitchFamily="18" charset="0"/>
              </a:rPr>
              <a:t>1 061,7</a:t>
            </a:r>
          </a:p>
          <a:p>
            <a:pPr algn="ctr"/>
            <a:r>
              <a:rPr lang="ru-RU" sz="2000" b="1" dirty="0">
                <a:solidFill>
                  <a:srgbClr val="1903B9"/>
                </a:solidFill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2000" b="1" dirty="0" smtClean="0">
                <a:solidFill>
                  <a:srgbClr val="1903B9"/>
                </a:solidFill>
                <a:latin typeface="Times New Roman" pitchFamily="18" charset="0"/>
                <a:cs typeface="Times New Roman" pitchFamily="18" charset="0"/>
              </a:rPr>
              <a:t>. рублей</a:t>
            </a:r>
            <a:endParaRPr lang="ru-RU" sz="2000" b="1" dirty="0">
              <a:solidFill>
                <a:srgbClr val="1903B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Y:\2018 год\ГОСДОХОДЫ\ОВЧАРЕНКО\Доклад на публичку\доходы расходы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5437" y="1484784"/>
            <a:ext cx="3528392" cy="233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699662" y="-12254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920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1070517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приоритеты бюджетной и налоговой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политики на 2018 – 2020 годы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38062" y="0"/>
            <a:ext cx="40059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1198" y="2047446"/>
            <a:ext cx="3168352" cy="914400"/>
          </a:xfrm>
          <a:prstGeom prst="roundRect">
            <a:avLst/>
          </a:prstGeom>
          <a:gradFill>
            <a:gsLst>
              <a:gs pos="0">
                <a:srgbClr val="86467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Наращивание темпов экономического роста 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44108" y="2047446"/>
            <a:ext cx="2808312" cy="914400"/>
          </a:xfrm>
          <a:prstGeom prst="roundRect">
            <a:avLst/>
          </a:prstGeom>
          <a:gradFill>
            <a:gsLst>
              <a:gs pos="0">
                <a:srgbClr val="86467A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Повышение качества жизни населения 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935374" y="2999534"/>
            <a:ext cx="49337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пути реализации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17383" y="3490333"/>
            <a:ext cx="1410695" cy="2999678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7383" y="4797717"/>
            <a:ext cx="130206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Обеспечение наполняемости местного</a:t>
            </a:r>
          </a:p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бюджета собственными доходами</a:t>
            </a:r>
          </a:p>
          <a:p>
            <a:endParaRPr lang="ru-RU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845224" y="3490334"/>
            <a:ext cx="1500141" cy="3008438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16" name="TextBox 15"/>
          <p:cNvSpPr txBox="1"/>
          <p:nvPr/>
        </p:nvSpPr>
        <p:spPr>
          <a:xfrm>
            <a:off x="1771338" y="5233992"/>
            <a:ext cx="164791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эффективное управление расходами</a:t>
            </a:r>
          </a:p>
          <a:p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779677" y="3490334"/>
            <a:ext cx="1483699" cy="3025961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20" name="TextBox 19"/>
          <p:cNvSpPr txBox="1"/>
          <p:nvPr/>
        </p:nvSpPr>
        <p:spPr>
          <a:xfrm>
            <a:off x="3723920" y="5249213"/>
            <a:ext cx="1595211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Стабильность налоговых и неналоговых условий</a:t>
            </a:r>
          </a:p>
          <a:p>
            <a:pPr algn="ctr"/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49375" y="3490333"/>
            <a:ext cx="1471961" cy="3025962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25" name="Скругленный прямоугольник 24"/>
          <p:cNvSpPr/>
          <p:nvPr/>
        </p:nvSpPr>
        <p:spPr>
          <a:xfrm>
            <a:off x="5544109" y="3490333"/>
            <a:ext cx="1804546" cy="2999677"/>
          </a:xfrm>
          <a:prstGeom prst="roundRect">
            <a:avLst>
              <a:gd name="adj" fmla="val 10000"/>
            </a:avLst>
          </a:prstGeom>
          <a:gradFill>
            <a:gsLst>
              <a:gs pos="0">
                <a:srgbClr val="9A323C"/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  <a:scene3d>
            <a:camera prst="orthographicFront"/>
            <a:lightRig rig="threePt" dir="t">
              <a:rot lat="0" lon="0" rev="7500000"/>
            </a:lightRig>
          </a:scene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sp>
      <p:sp>
        <p:nvSpPr>
          <p:cNvPr id="27" name="TextBox 26"/>
          <p:cNvSpPr txBox="1"/>
          <p:nvPr/>
        </p:nvSpPr>
        <p:spPr>
          <a:xfrm>
            <a:off x="5544108" y="5081545"/>
            <a:ext cx="18045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Предоставление качественных  и конкурентных муниципальных услуг</a:t>
            </a:r>
          </a:p>
          <a:p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7549375" y="5480068"/>
            <a:ext cx="15332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Инвестирование в человеческий капитал</a:t>
            </a:r>
            <a:endParaRPr lang="ru-RU" sz="1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" name="Picture 2" descr="http://unap.ru/userfiles/images/2%D0%9A%20%D0%9E%D1%86%D0%B5%D0%BD%D0%BA%D0%B0%20%D0%90%D0%BA%D1%82%D0%B8%D0%B2%D0%BE%D0%B2%20-%20%D0%9E%D1%86%D0%B5%D0%BD%D0%BA%D0%B0%20c%20%D1%86%D0%B5%D0%BB%D1%8C%D1%8E%20%D0%BF%D1%80%D0%B8%D0%BD%D1%8F%D1%82%D0%B8%D1%8F%20%D1%80%D0%B5%D1%88%D0%B5%D0%BD%D0%B8%D0%B9%20%D0%BE%20%D0%BD%D0%B0%D0%B8%D0%BB%D1%83%D1%87%D1%88%D0%B5%D0%BC%20%D1%81%D0%BF%D0%BE%D1%81%D0%BE%D0%B1%D0%B5%20%D0%B8%D1%81%D0%BF%D0%BE%D0%BB%D1%8C%D0%B7%D0%BE%D0%B2%D0%B0%D0%BD%D0%B8%D1%8F%20%D0%B0%D0%BA%D1%82%D0%B8%D0%B2%D0%BE%D0%B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98304" y="3660203"/>
            <a:ext cx="1193980" cy="1046895"/>
          </a:xfrm>
          <a:prstGeom prst="bevel">
            <a:avLst/>
          </a:prstGeom>
          <a:noFill/>
        </p:spPr>
      </p:pic>
      <p:pic>
        <p:nvPicPr>
          <p:cNvPr id="45058" name="Picture 2" descr="http://www.bykhov.by/wp-content/uploads/2016/08/%D0%B4%D0%BE%D1%85%D0%BE%D0%B4%D1%8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72" y="3715580"/>
            <a:ext cx="1248190" cy="93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0" name="Picture 4" descr="http://ruwest.ru/upload/iblock/644/644bf6525629bb6b5bd8ba3ebc782d4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771" y="3775551"/>
            <a:ext cx="1224291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http://www.crbmart.ru/dok/nezavis-ocenk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420" y="3775553"/>
            <a:ext cx="1486046" cy="931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4" name="Picture 8" descr="https://onkavkaz.com/upload/004/u437/012/06e7266f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395" y="3775551"/>
            <a:ext cx="1295919" cy="931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624338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481" y="1315092"/>
            <a:ext cx="8784405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«Бюджет для граждан» подготовлен Финансово-экономическим управлением Администрации Красносулинского района, на основании решения Собрания депутатов Красносулинского района от 28.05.2018 № 312 «Об отчете об исполнении бюджета Красносулинского района за 2017 год» </a:t>
            </a:r>
          </a:p>
          <a:p>
            <a:endParaRPr lang="ru-RU" dirty="0" smtClean="0"/>
          </a:p>
          <a:p>
            <a:pPr algn="just"/>
            <a:r>
              <a:rPr lang="ru-RU" sz="2000" dirty="0" smtClean="0">
                <a:solidFill>
                  <a:srgbClr val="BD152D"/>
                </a:solidFill>
                <a:latin typeface="Times New Roman" pitchFamily="18" charset="0"/>
                <a:cs typeface="Times New Roman" pitchFamily="18" charset="0"/>
              </a:rPr>
              <a:t>Надеемся, что представленная выше информация оказалась Вам полезной и помогла составить достоверное мнение об исполнении бюджета Красносулинского района за 2017 год.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случае возникновения вопросов Вы можете обратиться в Финансово­ экономическое управление Администрации Красносулинского района: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*по телефону 8 (86367) 5-30-33;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*по электронной почте </a:t>
            </a:r>
            <a:r>
              <a:rPr lang="en-US" u="sng" dirty="0" smtClean="0">
                <a:hlinkClick r:id="rId2"/>
              </a:rPr>
              <a:t>http://ksrayon.donland.ru/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* написать письмо или прийти лично по адресу: 346350, г. Красный Сулин, улица Ленина, дом 11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37079" y="0"/>
            <a:ext cx="40069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418661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32983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4" name="Содержимое 4" descr="clip_image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7347" y="809830"/>
            <a:ext cx="9171347" cy="4950301"/>
          </a:xfrm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4899549"/>
            <a:ext cx="897624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Благодарим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06256" y="0"/>
            <a:ext cx="40377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093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928348" y="688710"/>
            <a:ext cx="7541839" cy="98640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704" y="605313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Социально - экономическая ситуация в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Красносулинском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районе по итогам 2017 года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03941" y="2126738"/>
            <a:ext cx="2880319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Промышленное производство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18084" y="3306688"/>
            <a:ext cx="2880319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Продукция  сельского хозяйства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41124" y="5743796"/>
            <a:ext cx="2880318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Среднемесячная заработная плата работников</a:t>
            </a:r>
          </a:p>
        </p:txBody>
      </p:sp>
      <p:sp>
        <p:nvSpPr>
          <p:cNvPr id="11" name="Стрелка вправо 10"/>
          <p:cNvSpPr/>
          <p:nvPr/>
        </p:nvSpPr>
        <p:spPr>
          <a:xfrm>
            <a:off x="4031252" y="2324137"/>
            <a:ext cx="978408" cy="48463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+ 7,3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%</a:t>
            </a:r>
          </a:p>
        </p:txBody>
      </p:sp>
      <p:sp>
        <p:nvSpPr>
          <p:cNvPr id="12" name="Стрелка вправо 11"/>
          <p:cNvSpPr/>
          <p:nvPr/>
        </p:nvSpPr>
        <p:spPr>
          <a:xfrm>
            <a:off x="4067944" y="3544721"/>
            <a:ext cx="978408" cy="48463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+ 4,7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%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4075559" y="5966222"/>
            <a:ext cx="978408" cy="48463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+ 6,1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27585" y="4536901"/>
            <a:ext cx="2861319" cy="914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Доходы консолидированного бюджета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4031252" y="4738681"/>
            <a:ext cx="978408" cy="484632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+ 3,6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%</a:t>
            </a:r>
          </a:p>
        </p:txBody>
      </p:sp>
      <p:pic>
        <p:nvPicPr>
          <p:cNvPr id="1031" name="Picture 7" descr="Y:\2018 год\ГОСДОХОДЫ\ОВЧАРЕНКО\news-nid71146-844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413" y="1789161"/>
            <a:ext cx="2926080" cy="1251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Y:\2018 год\ГОСДОХОДЫ\ОВЧАРЕНКО\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650" y="3113534"/>
            <a:ext cx="2926774" cy="1107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Y:\2018 год\ГОСДОХОДЫ\ОВЧАРЕНКО\iHKTGBR1H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701" y="4299174"/>
            <a:ext cx="2926773" cy="1152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Y:\2018 год\ГОСДОХОДЫ\ОВЧАРЕНКО\0210-1280x8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413" y="5561855"/>
            <a:ext cx="2989026" cy="1296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59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4092486"/>
              </p:ext>
            </p:extLst>
          </p:nvPr>
        </p:nvGraphicFramePr>
        <p:xfrm>
          <a:off x="467544" y="622316"/>
          <a:ext cx="8461375" cy="599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8" name="Слайд" r:id="rId3" imgW="1334852" imgH="1001314" progId="PowerPoint.Slide.12">
                  <p:embed/>
                </p:oleObj>
              </mc:Choice>
              <mc:Fallback>
                <p:oleObj name="Слайд" r:id="rId3" imgW="1334852" imgH="1001314" progId="PowerPoint.Slide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622316"/>
                        <a:ext cx="8461375" cy="5993825"/>
                      </a:xfrm>
                      <a:prstGeom prst="rect">
                        <a:avLst/>
                      </a:prstGeom>
                      <a:solidFill>
                        <a:schemeClr val="tx2">
                          <a:lumMod val="20000"/>
                          <a:lumOff val="80000"/>
                        </a:schemeClr>
                      </a:solidFill>
                      <a:ln>
                        <a:solidFill>
                          <a:schemeClr val="accent4">
                            <a:lumMod val="50000"/>
                          </a:schemeClr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9137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9070" y="800708"/>
            <a:ext cx="8064896" cy="10801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" y="733318"/>
            <a:ext cx="8229600" cy="1143000"/>
          </a:xfrm>
          <a:scene3d>
            <a:camera prst="orthographicFront"/>
            <a:lightRig rig="soft" dir="t">
              <a:rot lat="0" lon="0" rev="16800000"/>
            </a:lightRig>
          </a:scene3d>
          <a:sp3d>
            <a:bevelT w="114300" prst="artDeco"/>
          </a:sp3d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В общем объеме доходов бюджета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Красносулинского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района за 2017 год</a:t>
            </a:r>
            <a:endParaRPr lang="ru-RU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" name="Вертикальный свиток 5"/>
          <p:cNvSpPr/>
          <p:nvPr/>
        </p:nvSpPr>
        <p:spPr>
          <a:xfrm>
            <a:off x="642910" y="3394282"/>
            <a:ext cx="2304256" cy="3380386"/>
          </a:xfrm>
          <a:prstGeom prst="verticalScroll">
            <a:avLst/>
          </a:prstGeom>
          <a:solidFill>
            <a:srgbClr val="2E6438"/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Налоговые и неналоговые доходы бюджета</a:t>
            </a:r>
          </a:p>
          <a:p>
            <a:pPr algn="ctr"/>
            <a:r>
              <a:rPr lang="ru-RU" dirty="0" smtClean="0"/>
              <a:t>363 465,0 </a:t>
            </a:r>
          </a:p>
          <a:p>
            <a:pPr algn="ctr"/>
            <a:r>
              <a:rPr lang="ru-RU" dirty="0" smtClean="0"/>
              <a:t>тыс. рублей</a:t>
            </a:r>
          </a:p>
          <a:p>
            <a:pPr algn="ctr"/>
            <a:r>
              <a:rPr lang="ru-RU" dirty="0" smtClean="0"/>
              <a:t>19,8%</a:t>
            </a:r>
            <a:endParaRPr lang="ru-RU" dirty="0"/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6008253" y="3394282"/>
            <a:ext cx="2376264" cy="3384376"/>
          </a:xfrm>
          <a:prstGeom prst="verticalScroll">
            <a:avLst/>
          </a:prstGeom>
          <a:solidFill>
            <a:srgbClr val="2E6438"/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Безвозмездные поступления</a:t>
            </a:r>
          </a:p>
          <a:p>
            <a:pPr algn="ctr"/>
            <a:r>
              <a:rPr lang="ru-RU" dirty="0" smtClean="0"/>
              <a:t>1 474 835,9 </a:t>
            </a:r>
          </a:p>
          <a:p>
            <a:pPr algn="ctr"/>
            <a:r>
              <a:rPr lang="ru-RU" dirty="0" smtClean="0"/>
              <a:t>тыс. рублей </a:t>
            </a:r>
          </a:p>
          <a:p>
            <a:pPr algn="ctr"/>
            <a:r>
              <a:rPr lang="ru-RU" dirty="0" smtClean="0"/>
              <a:t>80,2% </a:t>
            </a:r>
          </a:p>
          <a:p>
            <a:pPr algn="ctr"/>
            <a:endParaRPr lang="ru-RU" dirty="0"/>
          </a:p>
        </p:txBody>
      </p:sp>
      <p:sp>
        <p:nvSpPr>
          <p:cNvPr id="8" name="Круглая лента лицом вверх 7"/>
          <p:cNvSpPr/>
          <p:nvPr/>
        </p:nvSpPr>
        <p:spPr>
          <a:xfrm>
            <a:off x="642910" y="1842690"/>
            <a:ext cx="8001056" cy="1551592"/>
          </a:xfrm>
          <a:prstGeom prst="ellipseRibbon2">
            <a:avLst/>
          </a:prstGeom>
          <a:solidFill>
            <a:srgbClr val="489C58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Общий объем доходов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</a:rPr>
              <a:t>1 838 300,9</a:t>
            </a:r>
          </a:p>
          <a:p>
            <a:pPr algn="ctr"/>
            <a:r>
              <a:rPr lang="ru-RU" b="1" dirty="0">
                <a:solidFill>
                  <a:schemeClr val="bg1"/>
                </a:solidFill>
              </a:rPr>
              <a:t>т</a:t>
            </a:r>
            <a:r>
              <a:rPr lang="ru-RU" b="1" dirty="0" smtClean="0">
                <a:solidFill>
                  <a:schemeClr val="bg1"/>
                </a:solidFill>
              </a:rPr>
              <a:t>ыс. рублей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1" name="Picture 3" descr="Y:\2018 год\ГОСДОХОДЫ\ОВЧАРЕНКО\Доклад на публичку\635750720982617494headerimage_1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922" y="3834310"/>
            <a:ext cx="3357586" cy="2500330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03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980728"/>
            <a:ext cx="8280920" cy="93610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8864" y="87728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accent6">
                    <a:lumMod val="50000"/>
                  </a:schemeClr>
                </a:solidFill>
              </a:rPr>
              <a:t>Структура налоговых и неналоговых доходов бюджета за 2017 год</a:t>
            </a:r>
            <a:endParaRPr lang="ru-RU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606816717"/>
              </p:ext>
            </p:extLst>
          </p:nvPr>
        </p:nvGraphicFramePr>
        <p:xfrm>
          <a:off x="0" y="1844824"/>
          <a:ext cx="9144000" cy="50131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131084" y="0"/>
            <a:ext cx="4012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Финансово-экономическое управление </a:t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Администрации Красносулинского района</a:t>
            </a:r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4660"/>
            <a:ext cx="2157573" cy="147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354896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430</Template>
  <TotalTime>2256</TotalTime>
  <Words>4944</Words>
  <Application>Microsoft Office PowerPoint</Application>
  <PresentationFormat>Экран (4:3)</PresentationFormat>
  <Paragraphs>1214</Paragraphs>
  <Slides>53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53</vt:i4>
      </vt:variant>
    </vt:vector>
  </HeadingPairs>
  <TitlesOfParts>
    <vt:vector size="56" baseType="lpstr">
      <vt:lpstr>Diseño predeterminado</vt:lpstr>
      <vt:lpstr>Слайд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Социально - экономическая ситуация в Красносулинском районе по итогам 2017 года</vt:lpstr>
      <vt:lpstr>Презентация PowerPoint</vt:lpstr>
      <vt:lpstr>В общем объеме доходов бюджета Красносулинского района за 2017 год</vt:lpstr>
      <vt:lpstr>Структура налоговых и неналоговых доходов бюджета за 2017 год</vt:lpstr>
      <vt:lpstr>Динамика недоимки в консолидированный бюджет</vt:lpstr>
      <vt:lpstr>              Расходы бюджета </vt:lpstr>
      <vt:lpstr>Структура расходов бюджета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</vt:lpstr>
      <vt:lpstr>Презентация PowerPoint</vt:lpstr>
      <vt:lpstr>Объем расходов на реализацию муниципальных программ Красносулинского района в 2017 году </vt:lpstr>
      <vt:lpstr>Структура муниципальных программ Красносулинского района за 2017 год </vt:lpstr>
      <vt:lpstr>Расходы бюджета Красносулинского района, осуществленные в рамках муниципальных программ в 2017 году</vt:lpstr>
      <vt:lpstr>Презентация PowerPoint</vt:lpstr>
      <vt:lpstr>Презентация PowerPoint</vt:lpstr>
      <vt:lpstr>Доля муниципальных программ социальной направленности в общем объеме программных расходов</vt:lpstr>
      <vt:lpstr>Презентация PowerPoint</vt:lpstr>
      <vt:lpstr>Муниципальная программа Красносулинского района «Развитие транспортной системы»</vt:lpstr>
      <vt:lpstr>                                                             Муниципальная программа                                                           Красносулинского района «Защита населения от чрезвычайных ситуаций, обеспечение безопасности людей на водных объектах»</vt:lpstr>
      <vt:lpstr>Муниципальная программа Красносулинского района «Доступная среда»</vt:lpstr>
      <vt:lpstr>Муниципальная программа Красносулинского района  «Обеспечение качественными жилищно-коммунальными услугами населения Красносулинского района»</vt:lpstr>
      <vt:lpstr>Муниципальная программа Красносулинского района «Поддержка казачьих обществ»</vt:lpstr>
      <vt:lpstr>Муниципальная программа Красносулинского района  «Молодежь Красносулинского района»</vt:lpstr>
      <vt:lpstr>Муниципальная программа Красносулинского района «Муниципальное управление и муниципальная служба»</vt:lpstr>
      <vt:lpstr>Муниципальная программа Красносулинского района «Обеспечение общественного порядка и профилактика правонарушений»</vt:lpstr>
      <vt:lpstr>Муниципальная программа Красносулинского района «Развитие здравоохранения»</vt:lpstr>
      <vt:lpstr>Муниципальная программа Красносулинского района«Развитие культуры»</vt:lpstr>
      <vt:lpstr>Муниципальная программа Красносулинского района «Развитие образования»</vt:lpstr>
      <vt:lpstr>Муниципальная программа «Развитие сельского хозяйства и регулирование рынков сельскохозяйственной продукции, сырья и продовольствия»</vt:lpstr>
      <vt:lpstr>Муниципальная программа Красносулинского района «Экономическое развитие»</vt:lpstr>
      <vt:lpstr>Муниципальная программа Красносулинского района «Развитие физической культуры и спорта»</vt:lpstr>
      <vt:lpstr>Муниципальная программа Красносулинского района «Информационное общество»</vt:lpstr>
      <vt:lpstr>Муниципальная программа Красносулинского района «Управление муниципальными финансами и создание условий для эффективного управления финансами»</vt:lpstr>
      <vt:lpstr>Муниципальная программа Красносулинского района «Социальная поддержка граждан»</vt:lpstr>
      <vt:lpstr>Муниципальная программа Красносулинского района «Охрана окружающей среды и рациональное природопользование»</vt:lpstr>
      <vt:lpstr>Муниципальная программа Красносулинского района «Обеспечение доступным и комфортным жильем населения Красносулинского района»</vt:lpstr>
      <vt:lpstr>Муниципальная программа Красносулинского района «Энергоэффективность и развитие энергетики»</vt:lpstr>
      <vt:lpstr>Презентация PowerPoint</vt:lpstr>
      <vt:lpstr>Презентация PowerPoint</vt:lpstr>
      <vt:lpstr>Презентация PowerPoint</vt:lpstr>
      <vt:lpstr>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Сиделева Ирина Вячеславовна</dc:creator>
  <cp:lastModifiedBy>Татьяна Свеколкина</cp:lastModifiedBy>
  <cp:revision>89</cp:revision>
  <cp:lastPrinted>2018-05-29T14:11:55Z</cp:lastPrinted>
  <dcterms:created xsi:type="dcterms:W3CDTF">2018-05-10T06:49:39Z</dcterms:created>
  <dcterms:modified xsi:type="dcterms:W3CDTF">2018-05-29T14:19:42Z</dcterms:modified>
</cp:coreProperties>
</file>