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slides/slide77.xml" ContentType="application/vnd.openxmlformats-officedocument.presentationml.slide+xml"/>
  <Override PartName="/ppt/diagrams/colors4.xml" ContentType="application/vnd.openxmlformats-officedocument.drawingml.diagramColors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diagrams/layout20.xml" ContentType="application/vnd.openxmlformats-officedocument.drawingml.diagramLayout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Default Extension="emf" ContentType="image/x-emf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diagrams/drawing8.xml" ContentType="application/vnd.ms-office.drawingml.diagramDrawing+xml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11.xml" ContentType="application/vnd.ms-office.drawingml.diagramDrawing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drawings/drawing10.xml" ContentType="application/vnd.openxmlformats-officedocument.drawingml.chartshape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xls" ContentType="application/vnd.ms-exce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charts/chart15.xml" ContentType="application/vnd.openxmlformats-officedocument.drawingml.char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drawing16.xml" ContentType="application/vnd.ms-office.drawingml.diagramDrawing+xml"/>
  <Override PartName="/ppt/drawings/drawing9.xml" ContentType="application/vnd.openxmlformats-officedocument.drawingml.chartshap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drawing9.xml" ContentType="application/vnd.ms-office.drawingml.diagramDrawing+xml"/>
  <Override PartName="/ppt/slides/slide79.xml" ContentType="application/vnd.openxmlformats-officedocument.presentationml.slide+xml"/>
  <Override PartName="/ppt/charts/chart5.xml" ContentType="application/vnd.openxmlformats-officedocument.drawingml.char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drawing13.xml" ContentType="application/vnd.ms-office.drawingml.diagramDrawing+xml"/>
  <Override PartName="/ppt/diagrams/drawing20.xml" ContentType="application/vnd.ms-office.drawingml.diagramDrawing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rawings/drawing6.xml" ContentType="application/vnd.openxmlformats-officedocument.drawingml.chartshapes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ata17.xml" ContentType="application/vnd.openxmlformats-officedocument.drawingml.diagramData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rawings/drawing7.xml" ContentType="application/vnd.openxmlformats-officedocument.drawingml.chartshapes+xml"/>
  <Override PartName="/ppt/diagrams/layout13.xml" ContentType="application/vnd.openxmlformats-officedocument.drawingml.diagramLayou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drawing19.xml" ContentType="application/vnd.ms-office.drawingml.diagramDrawing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ppt/diagrams/quickStyle18.xml" ContentType="application/vnd.openxmlformats-officedocument.drawingml.diagramStyle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Default Extension="vml" ContentType="application/vnd.openxmlformats-officedocument.vmlDrawing"/>
  <Default Extension="gif" ContentType="image/gi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08" r:id="rId1"/>
    <p:sldMasterId id="2147483721" r:id="rId2"/>
    <p:sldMasterId id="2147483733" r:id="rId3"/>
  </p:sldMasterIdLst>
  <p:notesMasterIdLst>
    <p:notesMasterId r:id="rId86"/>
  </p:notesMasterIdLst>
  <p:sldIdLst>
    <p:sldId id="397" r:id="rId4"/>
    <p:sldId id="426" r:id="rId5"/>
    <p:sldId id="424" r:id="rId6"/>
    <p:sldId id="425" r:id="rId7"/>
    <p:sldId id="427" r:id="rId8"/>
    <p:sldId id="428" r:id="rId9"/>
    <p:sldId id="429" r:id="rId10"/>
    <p:sldId id="430" r:id="rId11"/>
    <p:sldId id="431" r:id="rId12"/>
    <p:sldId id="432" r:id="rId13"/>
    <p:sldId id="433" r:id="rId14"/>
    <p:sldId id="434" r:id="rId15"/>
    <p:sldId id="401" r:id="rId16"/>
    <p:sldId id="542" r:id="rId17"/>
    <p:sldId id="435" r:id="rId18"/>
    <p:sldId id="399" r:id="rId19"/>
    <p:sldId id="444" r:id="rId20"/>
    <p:sldId id="445" r:id="rId21"/>
    <p:sldId id="436" r:id="rId22"/>
    <p:sldId id="393" r:id="rId23"/>
    <p:sldId id="414" r:id="rId24"/>
    <p:sldId id="412" r:id="rId25"/>
    <p:sldId id="409" r:id="rId26"/>
    <p:sldId id="544" r:id="rId27"/>
    <p:sldId id="437" r:id="rId28"/>
    <p:sldId id="417" r:id="rId29"/>
    <p:sldId id="446" r:id="rId30"/>
    <p:sldId id="533" r:id="rId31"/>
    <p:sldId id="534" r:id="rId32"/>
    <p:sldId id="535" r:id="rId33"/>
    <p:sldId id="536" r:id="rId34"/>
    <p:sldId id="537" r:id="rId35"/>
    <p:sldId id="538" r:id="rId36"/>
    <p:sldId id="539" r:id="rId37"/>
    <p:sldId id="540" r:id="rId38"/>
    <p:sldId id="541" r:id="rId39"/>
    <p:sldId id="543" r:id="rId40"/>
    <p:sldId id="438" r:id="rId41"/>
    <p:sldId id="261" r:id="rId42"/>
    <p:sldId id="381" r:id="rId43"/>
    <p:sldId id="383" r:id="rId44"/>
    <p:sldId id="384" r:id="rId45"/>
    <p:sldId id="385" r:id="rId46"/>
    <p:sldId id="392" r:id="rId47"/>
    <p:sldId id="440" r:id="rId48"/>
    <p:sldId id="387" r:id="rId49"/>
    <p:sldId id="439" r:id="rId50"/>
    <p:sldId id="388" r:id="rId51"/>
    <p:sldId id="441" r:id="rId52"/>
    <p:sldId id="420" r:id="rId53"/>
    <p:sldId id="389" r:id="rId54"/>
    <p:sldId id="421" r:id="rId55"/>
    <p:sldId id="471" r:id="rId56"/>
    <p:sldId id="472" r:id="rId57"/>
    <p:sldId id="423" r:id="rId58"/>
    <p:sldId id="390" r:id="rId59"/>
    <p:sldId id="450" r:id="rId60"/>
    <p:sldId id="506" r:id="rId61"/>
    <p:sldId id="513" r:id="rId62"/>
    <p:sldId id="514" r:id="rId63"/>
    <p:sldId id="515" r:id="rId64"/>
    <p:sldId id="516" r:id="rId65"/>
    <p:sldId id="517" r:id="rId66"/>
    <p:sldId id="518" r:id="rId67"/>
    <p:sldId id="519" r:id="rId68"/>
    <p:sldId id="520" r:id="rId69"/>
    <p:sldId id="521" r:id="rId70"/>
    <p:sldId id="522" r:id="rId71"/>
    <p:sldId id="523" r:id="rId72"/>
    <p:sldId id="524" r:id="rId73"/>
    <p:sldId id="525" r:id="rId74"/>
    <p:sldId id="526" r:id="rId75"/>
    <p:sldId id="527" r:id="rId76"/>
    <p:sldId id="528" r:id="rId77"/>
    <p:sldId id="529" r:id="rId78"/>
    <p:sldId id="530" r:id="rId79"/>
    <p:sldId id="531" r:id="rId80"/>
    <p:sldId id="442" r:id="rId81"/>
    <p:sldId id="443" r:id="rId82"/>
    <p:sldId id="510" r:id="rId83"/>
    <p:sldId id="532" r:id="rId84"/>
    <p:sldId id="378" r:id="rId8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99CCFF"/>
    <a:srgbClr val="CCECFF"/>
    <a:srgbClr val="BD152D"/>
    <a:srgbClr val="006699"/>
    <a:srgbClr val="02CBD0"/>
    <a:srgbClr val="345E12"/>
    <a:srgbClr val="924073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398" autoAdjust="0"/>
    <p:restoredTop sz="94580" autoAdjust="0"/>
  </p:normalViewPr>
  <p:slideViewPr>
    <p:cSldViewPr snapToGrid="0">
      <p:cViewPr>
        <p:scale>
          <a:sx n="74" d="100"/>
          <a:sy n="74" d="100"/>
        </p:scale>
        <p:origin x="-1608" y="-2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slide" Target="slides/slide73.xml"/><Relationship Id="rId84" Type="http://schemas.openxmlformats.org/officeDocument/2006/relationships/slide" Target="slides/slide81.xml"/><Relationship Id="rId89" Type="http://schemas.openxmlformats.org/officeDocument/2006/relationships/theme" Target="theme/theme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tableStyles" Target="tableStyles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6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17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6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7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_____Microsoft_Office_Excel9.xlsx"/><Relationship Id="rId1" Type="http://schemas.openxmlformats.org/officeDocument/2006/relationships/themeOverride" Target="../theme/themeOverride1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1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_____Microsoft_Office_Excel1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0.26666234216876561"/>
          <c:y val="0.19544758919738645"/>
          <c:w val="0.62752902437169011"/>
          <c:h val="0.80455246951532977"/>
        </c:manualLayout>
      </c:layout>
      <c:pie3DChart>
        <c:varyColors val="1"/>
        <c:ser>
          <c:idx val="0"/>
          <c:order val="0"/>
          <c:tx>
            <c:strRef>
              <c:f>Лист1!$A$1</c:f>
              <c:strCache>
                <c:ptCount val="1"/>
                <c:pt idx="0">
                  <c:v>Столбец1</c:v>
                </c:pt>
              </c:strCache>
            </c:strRef>
          </c:tx>
          <c:explosion val="30"/>
          <c:dPt>
            <c:idx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6350"/>
              </a:sp3d>
            </c:spPr>
          </c:dPt>
          <c:dPt>
            <c:idx val="1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2"/>
            <c:spPr>
              <a:solidFill>
                <a:srgbClr val="FF00FF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5044EA"/>
              </a:solidFill>
            </c:spPr>
          </c:dPt>
          <c:dPt>
            <c:idx val="5"/>
            <c:spPr>
              <a:solidFill>
                <a:srgbClr val="46FC14"/>
              </a:solidFill>
            </c:spPr>
          </c:dPt>
          <c:dPt>
            <c:idx val="6"/>
            <c:spPr>
              <a:solidFill>
                <a:srgbClr val="AD34F0"/>
              </a:solidFill>
            </c:spPr>
          </c:dPt>
          <c:dPt>
            <c:idx val="7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2.2221138586001193E-2"/>
                  <c:y val="0.14299319536357291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НДФЛ  - 217 607,5 тыс. рублей - </a:t>
                    </a:r>
                  </a:p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en-US" sz="1500" dirty="0">
                        <a:latin typeface="Arial" pitchFamily="34" charset="0"/>
                        <a:cs typeface="Arial" pitchFamily="34" charset="0"/>
                      </a:rPr>
                      <a:t>67.5%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0.12181849705780984"/>
                  <c:y val="0.18958861527933621"/>
                </c:manualLayout>
              </c:layout>
              <c:tx>
                <c:rich>
                  <a:bodyPr/>
                  <a:lstStyle/>
                  <a:p>
                    <a:r>
                      <a:rPr lang="ru-RU" sz="1500">
                        <a:latin typeface="Arial" pitchFamily="34" charset="0"/>
                        <a:cs typeface="Arial" pitchFamily="34" charset="0"/>
                      </a:rPr>
                      <a:t>Акцизы -  7 721,1 тыс. рублей - </a:t>
                    </a:r>
                    <a:r>
                      <a:rPr lang="en-US" sz="1500">
                        <a:latin typeface="Arial" pitchFamily="34" charset="0"/>
                        <a:cs typeface="Arial" pitchFamily="34" charset="0"/>
                      </a:rPr>
                      <a:t>2.4%</a:t>
                    </a:r>
                    <a:endParaRPr lang="en-US"/>
                  </a:p>
                </c:rich>
              </c:tx>
              <c:dLblPos val="bestFit"/>
              <c:showVal val="1"/>
            </c:dLbl>
            <c:dLbl>
              <c:idx val="2"/>
              <c:layout>
                <c:manualLayout>
                  <c:x val="-7.7295064955747422E-2"/>
                  <c:y val="-4.3650434261672724E-3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Налоги на совокупный </a:t>
                    </a:r>
                  </a:p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доход</a:t>
                    </a:r>
                  </a:p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- 18 757,2 тыс. рублей - </a:t>
                    </a:r>
                    <a:r>
                      <a:rPr lang="en-US" sz="1500" dirty="0">
                        <a:latin typeface="Arial" pitchFamily="34" charset="0"/>
                        <a:cs typeface="Arial" pitchFamily="34" charset="0"/>
                      </a:rPr>
                      <a:t>5.8%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3"/>
              <c:layout>
                <c:manualLayout>
                  <c:x val="-5.3429401594152486E-2"/>
                  <c:y val="-9.8825560357631043E-2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Государственная пошлина 8815,8 тыс. рублей - </a:t>
                    </a:r>
                    <a:r>
                      <a:rPr lang="en-US" sz="1500" dirty="0">
                        <a:latin typeface="Arial" pitchFamily="34" charset="0"/>
                        <a:cs typeface="Arial" pitchFamily="34" charset="0"/>
                      </a:rPr>
                      <a:t>2.7%</a:t>
                    </a:r>
                    <a:endParaRPr lang="en-US" sz="1500" dirty="0"/>
                  </a:p>
                </c:rich>
              </c:tx>
              <c:dLblPos val="bestFit"/>
              <c:showVal val="1"/>
            </c:dLbl>
            <c:dLbl>
              <c:idx val="4"/>
              <c:layout>
                <c:manualLayout>
                  <c:x val="-7.0813193076984915E-2"/>
                  <c:y val="-0.17711519291694525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 Доходы от использования имущества -47 386,6 тыс. рублей - </a:t>
                    </a:r>
                    <a:r>
                      <a:rPr lang="en-US" sz="1500" dirty="0">
                        <a:latin typeface="Arial" pitchFamily="34" charset="0"/>
                        <a:cs typeface="Arial" pitchFamily="34" charset="0"/>
                      </a:rPr>
                      <a:t>14.7%</a:t>
                    </a:r>
                    <a:endParaRPr lang="en-US" sz="1600" dirty="0"/>
                  </a:p>
                </c:rich>
              </c:tx>
              <c:dLblPos val="bestFit"/>
              <c:showVal val="1"/>
            </c:dLbl>
            <c:dLbl>
              <c:idx val="5"/>
              <c:layout>
                <c:manualLayout>
                  <c:x val="8.2356382102053427E-3"/>
                  <c:y val="-2.3502248497494545E-2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Доходы от реализации материальных и нематериальных активов 16 370,3 тыс. рублей - </a:t>
                    </a:r>
                    <a:r>
                      <a:rPr lang="ru-RU" sz="1500" baseline="0" dirty="0">
                        <a:latin typeface="Arial" pitchFamily="34" charset="0"/>
                        <a:cs typeface="Arial" pitchFamily="34" charset="0"/>
                      </a:rPr>
                      <a:t> </a:t>
                    </a:r>
                    <a:r>
                      <a:rPr lang="en-US" sz="1500" dirty="0">
                        <a:latin typeface="Arial" pitchFamily="34" charset="0"/>
                        <a:cs typeface="Arial" pitchFamily="34" charset="0"/>
                      </a:rPr>
                      <a:t>5.1%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6"/>
              <c:layout>
                <c:manualLayout>
                  <c:x val="0.21928654755665294"/>
                  <c:y val="-9.1706643868195561E-2"/>
                </c:manualLayout>
              </c:layout>
              <c:tx>
                <c:rich>
                  <a:bodyPr/>
                  <a:lstStyle/>
                  <a:p>
                    <a:r>
                      <a:rPr lang="ru-RU" sz="1500">
                        <a:latin typeface="Arial" pitchFamily="34" charset="0"/>
                        <a:cs typeface="Arial" pitchFamily="34" charset="0"/>
                      </a:rPr>
                      <a:t>Штрафы -4 285,6 тыс. рублей -  </a:t>
                    </a:r>
                    <a:r>
                      <a:rPr lang="en-US" sz="1500">
                        <a:latin typeface="Arial" pitchFamily="34" charset="0"/>
                        <a:cs typeface="Arial" pitchFamily="34" charset="0"/>
                      </a:rPr>
                      <a:t>1.3%</a:t>
                    </a:r>
                    <a:endParaRPr lang="en-US"/>
                  </a:p>
                </c:rich>
              </c:tx>
              <c:dLblPos val="bestFit"/>
              <c:showVal val="1"/>
            </c:dLbl>
            <c:dLbl>
              <c:idx val="7"/>
              <c:layout>
                <c:manualLayout>
                  <c:x val="0.26086633889026911"/>
                  <c:y val="3.8773147068446888E-2"/>
                </c:manualLayout>
              </c:layout>
              <c:tx>
                <c:rich>
                  <a:bodyPr/>
                  <a:lstStyle/>
                  <a:p>
                    <a:r>
                      <a:rPr lang="ru-RU" sz="1500" dirty="0">
                        <a:latin typeface="Arial" pitchFamily="34" charset="0"/>
                        <a:cs typeface="Arial" pitchFamily="34" charset="0"/>
                      </a:rPr>
                      <a:t> Другие доходы</a:t>
                    </a:r>
                    <a:r>
                      <a:rPr lang="ru-RU" sz="1500" baseline="0" dirty="0">
                        <a:latin typeface="Arial" pitchFamily="34" charset="0"/>
                        <a:cs typeface="Arial" pitchFamily="34" charset="0"/>
                      </a:rPr>
                      <a:t> - 1457,3 тыс. рублей - </a:t>
                    </a:r>
                    <a:r>
                      <a:rPr lang="en-US" sz="1500" dirty="0">
                        <a:latin typeface="Arial" pitchFamily="34" charset="0"/>
                        <a:cs typeface="Arial" pitchFamily="34" charset="0"/>
                      </a:rPr>
                      <a:t>0.5%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txPr>
              <a:bodyPr rot="0"/>
              <a:lstStyle/>
              <a:p>
                <a:pPr>
                  <a:defRPr sz="1500" b="1" baseline="0">
                    <a:solidFill>
                      <a:srgbClr val="171A83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dLblPos val="outEnd"/>
            <c:showVal val="1"/>
            <c:showLeaderLines val="1"/>
          </c:dLbls>
          <c:cat>
            <c:multiLvlStrRef>
              <c:f>Лист1!#ССЫЛКА!</c:f>
            </c:multiLvlStrRef>
          </c:cat>
          <c:val>
            <c:numRef>
              <c:f>Лист1!$A$2:$A$9</c:f>
              <c:numCache>
                <c:formatCode>0.0%</c:formatCode>
                <c:ptCount val="8"/>
                <c:pt idx="0">
                  <c:v>0.67500000000000604</c:v>
                </c:pt>
                <c:pt idx="1">
                  <c:v>2.4000000000000042E-2</c:v>
                </c:pt>
                <c:pt idx="2">
                  <c:v>5.8000000000000114E-2</c:v>
                </c:pt>
                <c:pt idx="3">
                  <c:v>2.7000000000000256E-2</c:v>
                </c:pt>
                <c:pt idx="4">
                  <c:v>0.14700000000000021</c:v>
                </c:pt>
                <c:pt idx="5">
                  <c:v>5.1000000000000004E-2</c:v>
                </c:pt>
                <c:pt idx="6">
                  <c:v>1.2999999999999998E-2</c:v>
                </c:pt>
                <c:pt idx="7">
                  <c:v>5.0000000000000461E-3</c:v>
                </c:pt>
              </c:numCache>
            </c:numRef>
          </c:val>
        </c:ser>
      </c:pie3DChart>
    </c:plotArea>
    <c:plotVisOnly val="1"/>
    <c:dispBlanksAs val="zero"/>
  </c:chart>
  <c:spPr>
    <a:solidFill>
      <a:srgbClr val="E8FBFE"/>
    </a:solidFill>
    <a:ln>
      <a:noFill/>
    </a:ln>
  </c:sp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72"/>
      <c:perspective val="30"/>
    </c:view3D>
    <c:plotArea>
      <c:layout>
        <c:manualLayout>
          <c:layoutTarget val="inner"/>
          <c:xMode val="edge"/>
          <c:yMode val="edge"/>
          <c:x val="2.0442045702971028E-2"/>
          <c:y val="3.0516515507610691E-2"/>
          <c:w val="0.52713325053681004"/>
          <c:h val="0.7808359340817051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16"/>
          <c:dPt>
            <c:idx val="0"/>
            <c:spPr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3000000" scaled="0"/>
              </a:gradFill>
            </c:spPr>
          </c:dPt>
          <c:dPt>
            <c:idx val="1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0000">
                    <a:srgbClr val="0087E6"/>
                  </a:gs>
                  <a:gs pos="100000">
                    <a:srgbClr val="005CBF"/>
                  </a:gs>
                </a:gsLst>
                <a:lin ang="1200000" scaled="0"/>
              </a:gradFill>
            </c:spPr>
          </c:dPt>
          <c:dPt>
            <c:idx val="2"/>
            <c:spPr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3000000" scaled="0"/>
              </a:gradFill>
            </c:spPr>
          </c:dPt>
          <c:dLbls>
            <c:dLbl>
              <c:idx val="1"/>
              <c:layout>
                <c:manualLayout>
                  <c:x val="0.13868511954101681"/>
                  <c:y val="-0.13210680387230017"/>
                </c:manualLayout>
              </c:layout>
              <c:showPercent val="1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Percent val="1"/>
          </c:dLbls>
          <c:cat>
            <c:strRef>
              <c:f>Sheet1!$A$2:$A$4</c:f>
              <c:strCache>
                <c:ptCount val="3"/>
                <c:pt idx="0">
                  <c:v>Социальное обслуживание населения - 100 138,4 тыс.рублей</c:v>
                </c:pt>
                <c:pt idx="1">
                  <c:v>Социальное обеспечение населения - 340 983,8 тыс.рублей</c:v>
                </c:pt>
                <c:pt idx="2">
                  <c:v>Охрана семьи и детства - 153 168,7 тыс.рублей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100138.4</c:v>
                </c:pt>
                <c:pt idx="1">
                  <c:v>340983.8</c:v>
                </c:pt>
                <c:pt idx="2">
                  <c:v>153168.70000000001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3543512024827644"/>
          <c:y val="0"/>
          <c:w val="0.44875621327554582"/>
          <c:h val="0.6340554264677632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10"/>
    </c:view3D>
    <c:plotArea>
      <c:layout>
        <c:manualLayout>
          <c:layoutTarget val="inner"/>
          <c:xMode val="edge"/>
          <c:yMode val="edge"/>
          <c:x val="2.8806582961994932E-2"/>
          <c:y val="0.12979277608730044"/>
          <c:w val="0.57928064972227156"/>
          <c:h val="0.8686466065903708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/>
            </a:sp3d>
          </c:spPr>
          <c:explosion val="25"/>
          <c:dPt>
            <c:idx val="0"/>
            <c:spPr>
              <a:solidFill>
                <a:srgbClr val="5F0BF5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1"/>
            <c:spPr>
              <a:solidFill>
                <a:srgbClr val="EFFE2A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2"/>
            <c:spPr>
              <a:solidFill>
                <a:srgbClr val="EF34F4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3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Lbls>
            <c:dLbl>
              <c:idx val="0"/>
              <c:layout>
                <c:manualLayout>
                  <c:x val="-0.16932464100363037"/>
                  <c:y val="4.2870467900978523E-2"/>
                </c:manualLayout>
              </c:layout>
              <c:tx>
                <c:rich>
                  <a:bodyPr/>
                  <a:lstStyle/>
                  <a:p>
                    <a:pPr>
                      <a:defRPr sz="2200" b="1">
                        <a:solidFill>
                          <a:schemeClr val="bg1"/>
                        </a:solidFill>
                      </a:defRPr>
                    </a:pPr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41775</a:t>
                    </a:r>
                    <a:r>
                      <a:rPr lang="ru-RU" b="1" dirty="0" smtClean="0">
                        <a:solidFill>
                          <a:schemeClr val="bg1"/>
                        </a:solidFill>
                      </a:rPr>
                      <a:t>.</a:t>
                    </a:r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4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9.7949583716523181E-2"/>
                  <c:y val="-0.19124911684160575"/>
                </c:manualLayout>
              </c:layout>
              <c:showVal val="1"/>
            </c:dLbl>
            <c:dLbl>
              <c:idx val="2"/>
              <c:layout>
                <c:manualLayout>
                  <c:x val="-1.7014710297071859E-2"/>
                  <c:y val="-3.0395577447070353E-2"/>
                </c:manualLayout>
              </c:layout>
              <c:showVal val="1"/>
            </c:dLbl>
            <c:dLbl>
              <c:idx val="3"/>
              <c:layout>
                <c:manualLayout>
                  <c:x val="9.0387458747895791E-2"/>
                  <c:y val="-2.1761367371786412E-4"/>
                </c:manualLayout>
              </c:layout>
              <c:showVal val="1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Межбюджетные трансферты бюджетам поселений</c:v>
                </c:pt>
                <c:pt idx="1">
                  <c:v>Ремонт межпоселковых дорог </c:v>
                </c:pt>
                <c:pt idx="2">
                  <c:v>Содержание межпоселковых дорог</c:v>
                </c:pt>
                <c:pt idx="3">
                  <c:v>Строительство автомобильных дорог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41775.4</c:v>
                </c:pt>
                <c:pt idx="1">
                  <c:v>47834.9</c:v>
                </c:pt>
                <c:pt idx="2">
                  <c:v>6954.4</c:v>
                </c:pt>
                <c:pt idx="3">
                  <c:v>1046.7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1171776943142953"/>
          <c:y val="5.5192913385827123E-2"/>
          <c:w val="0.36532145594821602"/>
          <c:h val="0.8779531797577943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10"/>
      <c:rotY val="70"/>
      <c:rAngAx val="1"/>
    </c:view3D>
    <c:plotArea>
      <c:layout/>
      <c:bar3DChart>
        <c:barDir val="col"/>
        <c:grouping val="clustered"/>
        <c:gapWidth val="64"/>
        <c:gapDepth val="8"/>
        <c:shape val="cylinder"/>
        <c:axId val="143448704"/>
        <c:axId val="143450496"/>
        <c:axId val="0"/>
      </c:bar3DChart>
      <c:catAx>
        <c:axId val="143448704"/>
        <c:scaling>
          <c:orientation val="minMax"/>
        </c:scaling>
        <c:delete val="1"/>
        <c:axPos val="b"/>
        <c:tickLblPos val="nextTo"/>
        <c:crossAx val="143450496"/>
        <c:crosses val="autoZero"/>
        <c:auto val="1"/>
        <c:lblAlgn val="ctr"/>
        <c:lblOffset val="100"/>
      </c:catAx>
      <c:valAx>
        <c:axId val="143450496"/>
        <c:scaling>
          <c:orientation val="minMax"/>
        </c:scaling>
        <c:delete val="1"/>
        <c:axPos val="l"/>
        <c:numFmt formatCode="General" sourceLinked="1"/>
        <c:tickLblPos val="nextTo"/>
        <c:crossAx val="1434487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8.5518352149350288E-2"/>
          <c:y val="2.5877608646336252E-2"/>
          <c:w val="0.64283984385967874"/>
          <c:h val="0.9367436233089599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gradFill>
              <a:gsLst>
                <a:gs pos="70415">
                  <a:srgbClr val="34BD29"/>
                </a:gs>
                <a:gs pos="0">
                  <a:srgbClr val="93FBD3"/>
                </a:gs>
                <a:gs pos="39000">
                  <a:srgbClr val="A8F29C"/>
                </a:gs>
                <a:gs pos="100000">
                  <a:srgbClr val="27C723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1.7530088717892561E-2"/>
                  <c:y val="-0.1322633330812755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155</a:t>
                    </a:r>
                    <a:r>
                      <a:rPr lang="ru-RU" dirty="0" smtClean="0"/>
                      <a:t>001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155001.9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3.8106968587270612E-2"/>
                  <c:y val="0.29040427480888675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 smtClean="0">
                        <a:solidFill>
                          <a:srgbClr val="002060"/>
                        </a:solidFill>
                      </a:rPr>
                      <a:t>1094774</a:t>
                    </a:r>
                    <a:r>
                      <a:rPr lang="ru-RU" sz="2800" b="1" dirty="0" smtClean="0">
                        <a:solidFill>
                          <a:srgbClr val="002060"/>
                        </a:solidFill>
                      </a:rPr>
                      <a:t>.</a:t>
                    </a:r>
                    <a:r>
                      <a:rPr lang="en-US" sz="2800" b="1" dirty="0" smtClean="0">
                        <a:solidFill>
                          <a:srgbClr val="002060"/>
                        </a:solidFill>
                      </a:rPr>
                      <a:t>0</a:t>
                    </a:r>
                    <a:r>
                      <a:rPr lang="ru-RU" sz="2800" b="1" dirty="0" smtClean="0">
                        <a:solidFill>
                          <a:srgbClr val="002060"/>
                        </a:solidFill>
                      </a:rPr>
                      <a:t> 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1094774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 района</c:v>
                </c:pt>
              </c:strCache>
            </c:strRef>
          </c:tx>
          <c:spPr>
            <a:gradFill>
              <a:gsLst>
                <a:gs pos="0">
                  <a:srgbClr val="FF3399"/>
                </a:gs>
                <a:gs pos="18000">
                  <a:srgbClr val="FF6633"/>
                </a:gs>
                <a:gs pos="39000">
                  <a:srgbClr val="FFFF00"/>
                </a:gs>
                <a:gs pos="62000">
                  <a:srgbClr val="01A78F"/>
                </a:gs>
                <a:gs pos="85000">
                  <a:srgbClr val="3366FF"/>
                </a:gs>
              </a:gsLst>
              <a:lin ang="9000000" scaled="0"/>
            </a:gradFill>
          </c:spPr>
          <c:dLbls>
            <c:dLbl>
              <c:idx val="0"/>
              <c:layout>
                <c:manualLayout>
                  <c:x val="3.9545133214834986E-2"/>
                  <c:y val="0.17539268082516879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499</a:t>
                    </a:r>
                    <a:r>
                      <a:rPr lang="ru-RU" dirty="0" smtClean="0"/>
                      <a:t>669</a:t>
                    </a:r>
                    <a:r>
                      <a:rPr lang="en-US" dirty="0" smtClean="0"/>
                      <a:t>.</a:t>
                    </a:r>
                    <a:r>
                      <a:rPr lang="ru-RU" dirty="0" smtClean="0"/>
                      <a:t>7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499669.8</c:v>
                </c:pt>
              </c:numCache>
            </c:numRef>
          </c:val>
        </c:ser>
        <c:gapWidth val="0"/>
        <c:gapDepth val="0"/>
        <c:shape val="cylinder"/>
        <c:axId val="143460608"/>
        <c:axId val="143527936"/>
        <c:axId val="0"/>
      </c:bar3DChart>
      <c:catAx>
        <c:axId val="143460608"/>
        <c:scaling>
          <c:orientation val="minMax"/>
        </c:scaling>
        <c:delete val="1"/>
        <c:axPos val="b"/>
        <c:tickLblPos val="nextTo"/>
        <c:crossAx val="143527936"/>
        <c:crosses val="autoZero"/>
        <c:auto val="1"/>
        <c:lblAlgn val="ctr"/>
        <c:lblOffset val="100"/>
      </c:catAx>
      <c:valAx>
        <c:axId val="143527936"/>
        <c:scaling>
          <c:orientation val="minMax"/>
        </c:scaling>
        <c:delete val="1"/>
        <c:axPos val="l"/>
        <c:numFmt formatCode="0.0" sourceLinked="1"/>
        <c:tickLblPos val="nextTo"/>
        <c:crossAx val="143460608"/>
        <c:crosses val="autoZero"/>
        <c:crossBetween val="between"/>
        <c:dispUnits>
          <c:builtInUnit val="thousands"/>
          <c:dispUnitsLbl>
            <c:layout/>
          </c:dispUnitsLbl>
        </c:dispUnits>
      </c:valAx>
    </c:plotArea>
    <c:legend>
      <c:legendPos val="r"/>
      <c:layout>
        <c:manualLayout>
          <c:xMode val="edge"/>
          <c:yMode val="edge"/>
          <c:x val="0.70319730874029052"/>
          <c:y val="5.2510490279936047E-2"/>
          <c:w val="0.28803764690076311"/>
          <c:h val="0.64482857612478073"/>
        </c:manualLayout>
      </c:layout>
      <c:txPr>
        <a:bodyPr/>
        <a:lstStyle/>
        <a:p>
          <a:pPr>
            <a:defRPr sz="2000" b="1">
              <a:solidFill>
                <a:srgbClr val="B70D42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Y val="110"/>
      <c:perspective val="0"/>
    </c:view3D>
    <c:plotArea>
      <c:layout>
        <c:manualLayout>
          <c:layoutTarget val="inner"/>
          <c:xMode val="edge"/>
          <c:yMode val="edge"/>
          <c:x val="6.784209723412051E-3"/>
          <c:y val="0.13106370763538477"/>
          <c:w val="0.57600827300931012"/>
          <c:h val="0.3745762711864446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9287">
              <a:solidFill>
                <a:schemeClr val="tx1"/>
              </a:solidFill>
              <a:prstDash val="solid"/>
            </a:ln>
          </c:spPr>
          <c:explosion val="25"/>
          <c:dPt>
            <c:idx val="0"/>
            <c:spPr>
              <a:solidFill>
                <a:srgbClr val="FF0000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rgbClr val="00CCFF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rgbClr val="FFFF00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rgbClr val="800080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Lbls>
            <c:dLbl>
              <c:idx val="2"/>
              <c:layout>
                <c:manualLayout>
                  <c:x val="1.6731353968181331E-2"/>
                  <c:y val="-3.5090090014121014E-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1.4331832745890002E-2"/>
                  <c:y val="-1.52213397292444E-2"/>
                </c:manualLayout>
              </c:layout>
              <c:dLblPos val="bestFit"/>
              <c:showVal val="1"/>
            </c:dLbl>
            <c:dLbl>
              <c:idx val="6"/>
              <c:layout>
                <c:manualLayout>
                  <c:xMode val="edge"/>
                  <c:yMode val="edge"/>
                  <c:x val="2.7921406411582209E-2"/>
                  <c:y val="0.16610169491525417"/>
                </c:manualLayout>
              </c:layout>
              <c:dLblPos val="bestFit"/>
              <c:showVal val="1"/>
            </c:dLbl>
            <c:spPr>
              <a:noFill/>
              <a:ln w="18575">
                <a:noFill/>
              </a:ln>
            </c:spPr>
            <c:txPr>
              <a:bodyPr/>
              <a:lstStyle/>
              <a:p>
                <a:pPr>
                  <a:defRPr sz="1609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муниципальные программы социальной направленности</c:v>
                </c:pt>
                <c:pt idx="1">
                  <c:v>муниципальные программы обеспечения жизнедеятельности</c:v>
                </c:pt>
                <c:pt idx="2">
                  <c:v>муниципальные программы поддержки отраслей экономики</c:v>
                </c:pt>
                <c:pt idx="3">
                  <c:v>муниципальные программы общего характера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79.900000000000006</c:v>
                </c:pt>
                <c:pt idx="1">
                  <c:v>11.5</c:v>
                </c:pt>
                <c:pt idx="2">
                  <c:v>1.7</c:v>
                </c:pt>
                <c:pt idx="3">
                  <c:v>6.9</c:v>
                </c:pt>
              </c:numCache>
            </c:numRef>
          </c:val>
        </c:ser>
      </c:pie3DChart>
      <c:spPr>
        <a:noFill/>
        <a:ln w="18575">
          <a:noFill/>
        </a:ln>
      </c:spPr>
    </c:plotArea>
    <c:legend>
      <c:legendPos val="r"/>
      <c:layout>
        <c:manualLayout>
          <c:xMode val="edge"/>
          <c:yMode val="edge"/>
          <c:x val="0.40598155297651872"/>
          <c:y val="0.47288135593220576"/>
          <c:w val="0.59401844702348161"/>
          <c:h val="0.52881355932203356"/>
        </c:manualLayout>
      </c:layout>
      <c:spPr>
        <a:noFill/>
        <a:ln w="18575">
          <a:noFill/>
        </a:ln>
      </c:spPr>
      <c:txPr>
        <a:bodyPr/>
        <a:lstStyle/>
        <a:p>
          <a:pPr>
            <a:defRPr sz="1748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60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FF0066"/>
            </a:solidFill>
          </c:spPr>
          <c:cat>
            <c:strRef>
              <c:f>Лист1!$A$3:$A$5</c:f>
              <c:strCache>
                <c:ptCount val="3"/>
                <c:pt idx="0">
                  <c:v>0 - 50 %,%</c:v>
                </c:pt>
                <c:pt idx="1">
                  <c:v>51 - 80 %,%</c:v>
                </c:pt>
                <c:pt idx="2">
                  <c:v>81 - 100 %,%</c:v>
                </c:pt>
              </c:strCache>
            </c:strRef>
          </c:cat>
          <c:val>
            <c:numRef>
              <c:f>Лист1!$B$3:$B$5</c:f>
              <c:numCache>
                <c:formatCode>General</c:formatCode>
                <c:ptCount val="3"/>
                <c:pt idx="0">
                  <c:v>1</c:v>
                </c:pt>
                <c:pt idx="1">
                  <c:v>4</c:v>
                </c:pt>
                <c:pt idx="2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66FF33"/>
            </a:solidFill>
          </c:spPr>
          <c:cat>
            <c:strRef>
              <c:f>Лист1!$A$3:$A$5</c:f>
              <c:strCache>
                <c:ptCount val="3"/>
                <c:pt idx="0">
                  <c:v>0 - 50 %,%</c:v>
                </c:pt>
                <c:pt idx="1">
                  <c:v>51 - 80 %,%</c:v>
                </c:pt>
                <c:pt idx="2">
                  <c:v>81 - 100 %,%</c:v>
                </c:pt>
              </c:strCache>
            </c:strRef>
          </c:cat>
          <c:val>
            <c:numRef>
              <c:f>Лист1!$C$3:$C$5</c:f>
              <c:numCache>
                <c:formatCode>General</c:formatCode>
                <c:ptCount val="3"/>
                <c:pt idx="0">
                  <c:v>1</c:v>
                </c:pt>
                <c:pt idx="1">
                  <c:v>6</c:v>
                </c:pt>
                <c:pt idx="2">
                  <c:v>13</c:v>
                </c:pt>
              </c:numCache>
            </c:numRef>
          </c:val>
        </c:ser>
        <c:shape val="cylinder"/>
        <c:axId val="78709504"/>
        <c:axId val="78711040"/>
        <c:axId val="0"/>
      </c:bar3DChart>
      <c:catAx>
        <c:axId val="78709504"/>
        <c:scaling>
          <c:orientation val="minMax"/>
        </c:scaling>
        <c:axPos val="l"/>
        <c:tickLblPos val="nextTo"/>
        <c:txPr>
          <a:bodyPr/>
          <a:lstStyle/>
          <a:p>
            <a:pPr>
              <a:defRPr sz="1400" b="1" i="0" baseline="0">
                <a:latin typeface="Times New Roman" pitchFamily="18" charset="0"/>
              </a:defRPr>
            </a:pPr>
            <a:endParaRPr lang="ru-RU"/>
          </a:p>
        </c:txPr>
        <c:crossAx val="78711040"/>
        <c:crosses val="autoZero"/>
        <c:auto val="1"/>
        <c:lblAlgn val="ctr"/>
        <c:lblOffset val="100"/>
      </c:catAx>
      <c:valAx>
        <c:axId val="78711040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1400" b="1" i="0" baseline="0">
                <a:latin typeface="Times New Roman" pitchFamily="18" charset="0"/>
              </a:defRPr>
            </a:pPr>
            <a:endParaRPr lang="ru-RU"/>
          </a:p>
        </c:txPr>
        <c:crossAx val="78709504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 sz="1400" b="1" i="0" baseline="0">
                <a:latin typeface="Times New Roman" pitchFamily="18" charset="0"/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400" b="1" i="0" baseline="0">
                <a:latin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87648813874481779"/>
          <c:y val="0.1226160768461627"/>
          <c:w val="0.11422926692355864"/>
          <c:h val="0.70864049293668541"/>
        </c:manualLayout>
      </c:layout>
      <c:txPr>
        <a:bodyPr/>
        <a:lstStyle/>
        <a:p>
          <a:pPr>
            <a:defRPr b="1" i="0" baseline="0"/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title>
      <c:layout/>
    </c:title>
    <c:view3D>
      <c:depthPercent val="100"/>
      <c:rAngAx val="1"/>
    </c:view3D>
    <c:plotArea>
      <c:layout>
        <c:manualLayout>
          <c:layoutTarget val="inner"/>
          <c:xMode val="edge"/>
          <c:yMode val="edge"/>
          <c:x val="0.21113923520619482"/>
          <c:y val="5.2656602455108933E-2"/>
          <c:w val="0.75314536869272164"/>
          <c:h val="0.7657070063289779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layout>
                <c:manualLayout>
                  <c:x val="3.0683056169256612E-2"/>
                  <c:y val="-0.38765888423855166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48-492A-AEB2-1B19E935FDBB}"/>
                </c:ext>
              </c:extLst>
            </c:dLbl>
            <c:dLbl>
              <c:idx val="1"/>
              <c:layout>
                <c:manualLayout>
                  <c:x val="2.0762112807844152E-2"/>
                  <c:y val="-0.32671013806389787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48-492A-AEB2-1B19E935FDBB}"/>
                </c:ext>
              </c:extLst>
            </c:dLbl>
            <c:dLbl>
              <c:idx val="2"/>
              <c:layout>
                <c:manualLayout>
                  <c:x val="-1.2078553248359115E-3"/>
                  <c:y val="-0.3901796748061078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48-492A-AEB2-1B19E935FDBB}"/>
                </c:ext>
              </c:extLst>
            </c:dLbl>
            <c:dLbl>
              <c:idx val="3"/>
              <c:layout>
                <c:manualLayout>
                  <c:x val="1.4521690946857721E-3"/>
                  <c:y val="-3.564798040390285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48-492A-AEB2-1B19E935FDBB}"/>
                </c:ext>
              </c:extLst>
            </c:dLbl>
            <c:dLbl>
              <c:idx val="4"/>
              <c:layout>
                <c:manualLayout>
                  <c:x val="0"/>
                  <c:y val="-4.158931047121975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48-492A-AEB2-1B19E935FDBB}"/>
                </c:ext>
              </c:extLst>
            </c:dLbl>
            <c:dLbl>
              <c:idx val="5"/>
              <c:layout>
                <c:manualLayout>
                  <c:x val="1.016518366280047E-2"/>
                  <c:y val="-1.485332516829284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48-492A-AEB2-1B19E935FD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 i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164676.79999999999</c:v>
                </c:pt>
                <c:pt idx="1">
                  <c:v>148418.6</c:v>
                </c:pt>
                <c:pt idx="2">
                  <c:v>217607.6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B48-492A-AEB2-1B19E935FDBB}"/>
            </c:ext>
          </c:extLst>
        </c:ser>
        <c:shape val="cylinder"/>
        <c:axId val="114918912"/>
        <c:axId val="114920448"/>
        <c:axId val="0"/>
      </c:bar3DChart>
      <c:catAx>
        <c:axId val="1149189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800" b="0" i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4920448"/>
        <c:crosses val="autoZero"/>
        <c:auto val="1"/>
        <c:lblAlgn val="ctr"/>
        <c:lblOffset val="100"/>
      </c:catAx>
      <c:valAx>
        <c:axId val="114920448"/>
        <c:scaling>
          <c:orientation val="minMax"/>
        </c:scaling>
        <c:delete val="1"/>
        <c:axPos val="l"/>
        <c:majorGridlines/>
        <c:numFmt formatCode="#,##0.00" sourceLinked="1"/>
        <c:tickLblPos val="nextTo"/>
        <c:crossAx val="114918912"/>
        <c:crosses val="autoZero"/>
        <c:crossBetween val="between"/>
      </c:valAx>
      <c:spPr>
        <a:noFill/>
        <a:ln w="23890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Другие налоги</c:v>
                </c:pt>
              </c:strCache>
            </c:strRef>
          </c:tx>
          <c:dLbls>
            <c:dLbl>
              <c:idx val="0"/>
              <c:layout>
                <c:manualLayout>
                  <c:x val="0.14196338327913924"/>
                  <c:y val="-1.9453578111570172E-2"/>
                </c:manualLayout>
              </c:layout>
              <c:showVal val="1"/>
            </c:dLbl>
            <c:dLbl>
              <c:idx val="1"/>
              <c:layout>
                <c:manualLayout>
                  <c:x val="0.16028123918612491"/>
                  <c:y val="9.7266933206145972E-3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937.5</c:v>
                </c:pt>
                <c:pt idx="1">
                  <c:v>1748.3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Земельный налог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10557.5</c:v>
                </c:pt>
                <c:pt idx="1">
                  <c:v>17497.900000000001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Транспортный налог</c:v>
                </c:pt>
              </c:strCache>
            </c:strRef>
          </c:tx>
          <c:spPr>
            <a:solidFill>
              <a:srgbClr val="02CBD0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Лист1!$D$2:$D$3</c:f>
              <c:numCache>
                <c:formatCode>0.0</c:formatCode>
                <c:ptCount val="2"/>
                <c:pt idx="0">
                  <c:v>16944.900000000001</c:v>
                </c:pt>
                <c:pt idx="1">
                  <c:v>22364.7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Налоги на имущество</c:v>
                </c:pt>
              </c:strCache>
            </c:strRef>
          </c:tx>
          <c:spPr>
            <a:solidFill>
              <a:srgbClr val="92D050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Лист1!$E$2:$E$3</c:f>
              <c:numCache>
                <c:formatCode>0.0</c:formatCode>
                <c:ptCount val="2"/>
                <c:pt idx="0">
                  <c:v>14925.3</c:v>
                </c:pt>
                <c:pt idx="1">
                  <c:v>18028.2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ЕНВД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Лист1!$F$2:$F$3</c:f>
              <c:numCache>
                <c:formatCode>0.0</c:formatCode>
                <c:ptCount val="2"/>
                <c:pt idx="0">
                  <c:v>845.1</c:v>
                </c:pt>
                <c:pt idx="1">
                  <c:v>876.3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НДФЛ</c:v>
                </c:pt>
              </c:strCache>
            </c:strRef>
          </c:tx>
          <c:spPr>
            <a:solidFill>
              <a:srgbClr val="FF0000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Лист1!$G$2:$G$3</c:f>
              <c:numCache>
                <c:formatCode>0.0</c:formatCode>
                <c:ptCount val="2"/>
                <c:pt idx="0">
                  <c:v>48910.3</c:v>
                </c:pt>
                <c:pt idx="1">
                  <c:v>29895.200000000001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УСНО</c:v>
                </c:pt>
              </c:strCache>
            </c:strRef>
          </c:tx>
          <c:spPr>
            <a:solidFill>
              <a:srgbClr val="FFFF00"/>
            </a:solidFill>
          </c:spPr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Лист1!$H$2:$H$3</c:f>
              <c:numCache>
                <c:formatCode>0.0</c:formatCode>
                <c:ptCount val="2"/>
                <c:pt idx="0">
                  <c:v>1655.7</c:v>
                </c:pt>
                <c:pt idx="1">
                  <c:v>2867.8</c:v>
                </c:pt>
              </c:numCache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Налог на прибыль</c:v>
                </c:pt>
              </c:strCache>
            </c:strRef>
          </c:tx>
          <c:spPr>
            <a:solidFill>
              <a:srgbClr val="99CCFF"/>
            </a:solidFill>
          </c:spPr>
          <c:dLbls>
            <c:dLbl>
              <c:idx val="0"/>
              <c:layout>
                <c:manualLayout>
                  <c:x val="1.2211903937990442E-2"/>
                  <c:y val="-3.4043426622151089E-2"/>
                </c:manualLayout>
              </c:layout>
              <c:showVal val="1"/>
            </c:dLbl>
            <c:dLbl>
              <c:idx val="1"/>
              <c:layout>
                <c:manualLayout>
                  <c:x val="1.2211903937990497E-2"/>
                  <c:y val="-4.1338446612612025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на 01.01.2016 г.          98 164.3 тыс. рублей</c:v>
                </c:pt>
                <c:pt idx="1">
                  <c:v>на 01.01.2017 г.           96 694.5 тыс. рублей</c:v>
                </c:pt>
              </c:strCache>
            </c:strRef>
          </c:cat>
          <c:val>
            <c:numRef>
              <c:f>Лист1!$I$2:$I$3</c:f>
              <c:numCache>
                <c:formatCode>0.0</c:formatCode>
                <c:ptCount val="2"/>
                <c:pt idx="0">
                  <c:v>3388</c:v>
                </c:pt>
                <c:pt idx="1">
                  <c:v>3416.1</c:v>
                </c:pt>
              </c:numCache>
            </c:numRef>
          </c:val>
        </c:ser>
        <c:shape val="box"/>
        <c:axId val="179907968"/>
        <c:axId val="181003392"/>
        <c:axId val="0"/>
      </c:bar3DChart>
      <c:catAx>
        <c:axId val="179907968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81003392"/>
        <c:crosses val="autoZero"/>
        <c:auto val="1"/>
        <c:lblAlgn val="ctr"/>
        <c:lblOffset val="100"/>
      </c:catAx>
      <c:valAx>
        <c:axId val="18100339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799079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9247877730956164"/>
          <c:y val="1.6325144210674061E-2"/>
          <c:w val="0.30570667471753327"/>
          <c:h val="0.98367495078740153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autoTitleDeleted val="1"/>
    <c:plotArea>
      <c:layout>
        <c:manualLayout>
          <c:layoutTarget val="inner"/>
          <c:xMode val="edge"/>
          <c:yMode val="edge"/>
          <c:x val="3.7271018156453145E-2"/>
          <c:y val="0.13110348850127954"/>
          <c:w val="0.51699565427188743"/>
          <c:h val="0.7864757602396020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explosion val="9"/>
          <c:dPt>
            <c:idx val="0"/>
            <c:explosion val="10"/>
            <c:spPr>
              <a:gradFill>
                <a:gsLst>
                  <a:gs pos="0">
                    <a:srgbClr val="03D4A8"/>
                  </a:gs>
                  <a:gs pos="30000">
                    <a:srgbClr val="21D6E0"/>
                  </a:gs>
                  <a:gs pos="62000">
                    <a:srgbClr val="0087E6"/>
                  </a:gs>
                  <a:gs pos="100000">
                    <a:srgbClr val="005CBF"/>
                  </a:gs>
                </a:gsLst>
                <a:lin ang="10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800000"/>
                </a:lightRig>
              </a:scene3d>
              <a:sp3d>
                <a:bevelT w="114300" h="25400" prst="angle"/>
              </a:sp3d>
            </c:spPr>
          </c:dPt>
          <c:dPt>
            <c:idx val="1"/>
            <c:spPr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10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10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spPr>
              <a:solidFill>
                <a:srgbClr val="04A41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1.4390467782366877E-2"/>
                  <c:y val="1.0275298169438343E-3"/>
                </c:manualLayout>
              </c:layout>
              <c:showPercent val="1"/>
            </c:dLbl>
            <c:dLbl>
              <c:idx val="1"/>
              <c:layout>
                <c:manualLayout>
                  <c:x val="-4.2968981911779329E-2"/>
                  <c:y val="-6.2259223770292867E-2"/>
                </c:manualLayout>
              </c:layout>
              <c:showPercent val="1"/>
            </c:dLbl>
            <c:dLbl>
              <c:idx val="2"/>
              <c:layout>
                <c:manualLayout>
                  <c:x val="0.16728265733432229"/>
                  <c:y val="-0.20308689017834294"/>
                </c:manualLayout>
              </c:layout>
              <c:tx>
                <c:rich>
                  <a:bodyPr/>
                  <a:lstStyle/>
                  <a:p>
                    <a:pPr>
                      <a:defRPr sz="2000" b="1"/>
                    </a:pPr>
                    <a:r>
                      <a:rPr lang="ru-RU" sz="2000" b="1" dirty="0" smtClean="0"/>
                      <a:t>8</a:t>
                    </a:r>
                    <a:r>
                      <a:rPr lang="en-US" sz="2000" b="1" dirty="0" smtClean="0"/>
                      <a:t>1.</a:t>
                    </a:r>
                    <a:r>
                      <a:rPr lang="ru-RU" sz="2000" b="1" dirty="0" smtClean="0"/>
                      <a:t>8</a:t>
                    </a:r>
                    <a:r>
                      <a:rPr lang="en-US" sz="2000" b="1" dirty="0" smtClean="0"/>
                      <a:t>%</a:t>
                    </a:r>
                    <a:endParaRPr lang="en-US" sz="2000" b="1" dirty="0"/>
                  </a:p>
                </c:rich>
              </c:tx>
              <c:numFmt formatCode="0.0%" sourceLinked="0"/>
              <c:spPr/>
              <c:showPercent val="1"/>
            </c:dLbl>
            <c:dLbl>
              <c:idx val="3"/>
              <c:layout>
                <c:manualLayout>
                  <c:x val="-0.12143097932282002"/>
                  <c:y val="1.4895139661825298E-2"/>
                </c:manualLayout>
              </c:layout>
              <c:showPercent val="1"/>
            </c:dLbl>
            <c:dLbl>
              <c:idx val="4"/>
              <c:layout>
                <c:manualLayout>
                  <c:x val="-4.9804719857215525E-2"/>
                  <c:y val="-5.6199326678100847E-2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0</a:t>
                    </a:r>
                    <a:r>
                      <a:rPr lang="en-US" sz="2000" dirty="0" smtClean="0"/>
                      <a:t>.</a:t>
                    </a:r>
                    <a:r>
                      <a:rPr lang="ru-RU" sz="2000" dirty="0" smtClean="0"/>
                      <a:t>4</a:t>
                    </a:r>
                    <a:r>
                      <a:rPr lang="en-US" sz="2000" dirty="0" smtClean="0"/>
                      <a:t>%</a:t>
                    </a:r>
                    <a:endParaRPr lang="en-US" sz="2000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6.3855820752765732E-2"/>
                  <c:y val="-3.8677646710717682E-2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Дотации - 152331.8 тыс.рублей </c:v>
                </c:pt>
                <c:pt idx="1">
                  <c:v>Субсидии -91851.9 тыс. рублей</c:v>
                </c:pt>
                <c:pt idx="2">
                  <c:v>Субвенции - 1166703.3 тыс. рублей </c:v>
                </c:pt>
                <c:pt idx="3">
                  <c:v>Иные межбюджетные -10940.4 тыс. рублей </c:v>
                </c:pt>
              </c:strCache>
            </c:strRef>
          </c:cat>
          <c:val>
            <c:numRef>
              <c:f>Лист1!$B$2:$B$5</c:f>
              <c:numCache>
                <c:formatCode>0.00</c:formatCode>
                <c:ptCount val="4"/>
                <c:pt idx="0">
                  <c:v>152331.79999999999</c:v>
                </c:pt>
                <c:pt idx="1">
                  <c:v>91851.9</c:v>
                </c:pt>
                <c:pt idx="2">
                  <c:v>1166703.3</c:v>
                </c:pt>
                <c:pt idx="3">
                  <c:v>10940.5</c:v>
                </c:pt>
              </c:numCache>
            </c:numRef>
          </c:val>
        </c:ser>
        <c:firstSliceAng val="0"/>
      </c:pieChart>
    </c:plotArea>
    <c:legend>
      <c:legendPos val="tr"/>
      <c:layout>
        <c:manualLayout>
          <c:xMode val="edge"/>
          <c:yMode val="edge"/>
          <c:x val="0.53508048287576848"/>
          <c:y val="0"/>
          <c:w val="0.46318638253331446"/>
          <c:h val="0.96867160848930212"/>
        </c:manualLayout>
      </c:layout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3.0817127042999617E-2"/>
          <c:y val="3.7092753692043311E-2"/>
          <c:w val="0.63027843395610683"/>
          <c:h val="0.9455972945850036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00FF"/>
            </a:solidFill>
            <a:effectLst>
              <a:innerShdw blurRad="63500" dist="50800" dir="8100000">
                <a:prstClr val="black">
                  <a:alpha val="50000"/>
                </a:prstClr>
              </a:innerShdw>
            </a:effectLst>
          </c:spPr>
          <c:explosion val="39"/>
          <c:dPt>
            <c:idx val="0"/>
            <c:spPr>
              <a:solidFill>
                <a:srgbClr val="99CCFF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spPr>
              <a:solidFill>
                <a:srgbClr val="02CBD0"/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</c:spPr>
          </c:dPt>
          <c:cat>
            <c:strRef>
              <c:f>Лист1!$A$2:$A$4</c:f>
              <c:strCache>
                <c:ptCount val="3"/>
                <c:pt idx="0">
                  <c:v>Дотация на выравнивание бюджетной обеспеченности - 44412.6 тыс.рублей</c:v>
                </c:pt>
                <c:pt idx="1">
                  <c:v>Иные межбюджетные трансферты за счет средств областного бюджета - 97976.8 тыс. рублей</c:v>
                </c:pt>
                <c:pt idx="2">
                  <c:v>Иные межбюджетные трансферты за счет средств бюджета района - 7245.5 тыс. рублей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44412.6</c:v>
                </c:pt>
                <c:pt idx="1">
                  <c:v>97976.8</c:v>
                </c:pt>
                <c:pt idx="2">
                  <c:v>7245.5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417727370340762"/>
          <c:y val="7.5805321651614729E-2"/>
          <c:w val="0.32657758818369526"/>
          <c:h val="0.88053640989653947"/>
        </c:manualLayout>
      </c:layout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hPercent val="170"/>
      <c:perspective val="0"/>
    </c:view3D>
    <c:plotArea>
      <c:layout>
        <c:manualLayout>
          <c:layoutTarget val="inner"/>
          <c:xMode val="edge"/>
          <c:yMode val="edge"/>
          <c:x val="4.1319722900973993E-2"/>
          <c:y val="0.11119187267280721"/>
          <c:w val="0.49336688812616253"/>
          <c:h val="0.695156825965632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9"/>
          <c:dPt>
            <c:idx val="0"/>
            <c:explosion val="11"/>
            <c:spPr>
              <a:solidFill>
                <a:srgbClr val="45AA34"/>
              </a:solidFill>
            </c:spPr>
          </c:dPt>
          <c:dPt>
            <c:idx val="1"/>
            <c:spPr>
              <a:solidFill>
                <a:srgbClr val="E97833"/>
              </a:solidFill>
            </c:spPr>
          </c:dPt>
          <c:dPt>
            <c:idx val="2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3"/>
            <c:spPr>
              <a:solidFill>
                <a:srgbClr val="2047EC"/>
              </a:solidFill>
            </c:spPr>
          </c:dPt>
          <c:dPt>
            <c:idx val="4"/>
            <c:spPr>
              <a:gradFill>
                <a:gsLst>
                  <a:gs pos="0">
                    <a:srgbClr val="F6A4AA"/>
                  </a:gs>
                  <a:gs pos="12000">
                    <a:srgbClr val="E94D5C"/>
                  </a:gs>
                  <a:gs pos="30000">
                    <a:srgbClr val="DF3541"/>
                  </a:gs>
                  <a:gs pos="45000">
                    <a:srgbClr val="F47086"/>
                  </a:gs>
                  <a:gs pos="77000">
                    <a:srgbClr val="DF3541"/>
                  </a:gs>
                  <a:gs pos="100000">
                    <a:srgbClr val="B11B34"/>
                  </a:gs>
                </a:gsLst>
                <a:lin ang="5400000" scaled="0"/>
              </a:gradFill>
            </c:spPr>
          </c:dPt>
          <c:dPt>
            <c:idx val="5"/>
            <c:spPr>
              <a:solidFill>
                <a:srgbClr val="32683F"/>
              </a:solidFill>
            </c:spPr>
          </c:dPt>
          <c:dPt>
            <c:idx val="6"/>
            <c:spPr>
              <a:solidFill>
                <a:srgbClr val="C828A6"/>
              </a:solidFill>
            </c:spPr>
          </c:dPt>
          <c:dPt>
            <c:idx val="7"/>
            <c:spPr>
              <a:gradFill>
                <a:gsLst>
                  <a:gs pos="0">
                    <a:srgbClr val="5E9EFF"/>
                  </a:gs>
                  <a:gs pos="39999">
                    <a:srgbClr val="85C2FF"/>
                  </a:gs>
                  <a:gs pos="70000">
                    <a:srgbClr val="C4D6EB"/>
                  </a:gs>
                  <a:gs pos="100000">
                    <a:srgbClr val="FFEBFA"/>
                  </a:gs>
                </a:gsLst>
                <a:lin ang="5400000" scaled="0"/>
              </a:gradFill>
            </c:spPr>
          </c:dPt>
          <c:dPt>
            <c:idx val="8"/>
            <c:spPr>
              <a:solidFill>
                <a:srgbClr val="7030A0"/>
              </a:solidFill>
            </c:spPr>
          </c:dPt>
          <c:dPt>
            <c:idx val="9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3.7092819727262437E-2"/>
                  <c:y val="-3.5088293345278437E-2"/>
                </c:manualLayout>
              </c:layout>
              <c:showPercent val="1"/>
            </c:dLbl>
            <c:dLbl>
              <c:idx val="2"/>
              <c:layout>
                <c:manualLayout>
                  <c:x val="-2.0888696293242769E-2"/>
                  <c:y val="-4.9602802430079231E-2"/>
                </c:manualLayout>
              </c:layout>
              <c:showPercent val="1"/>
            </c:dLbl>
            <c:dLbl>
              <c:idx val="3"/>
              <c:layout>
                <c:manualLayout>
                  <c:x val="-9.6075057828424008E-3"/>
                  <c:y val="-8.2115785716285444E-2"/>
                </c:manualLayout>
              </c:layout>
              <c:showPercent val="1"/>
            </c:dLbl>
            <c:dLbl>
              <c:idx val="4"/>
              <c:layout>
                <c:manualLayout>
                  <c:x val="-1.8173319555807942E-2"/>
                  <c:y val="3.9133409389960599E-2"/>
                </c:manualLayout>
              </c:layout>
              <c:showPercent val="1"/>
            </c:dLbl>
            <c:dLbl>
              <c:idx val="7"/>
              <c:layout>
                <c:manualLayout>
                  <c:x val="4.7836638546989246E-2"/>
                  <c:y val="-0.11635299140513455"/>
                </c:manualLayout>
              </c:layout>
              <c:showPercent val="1"/>
            </c:dLbl>
            <c:dLbl>
              <c:idx val="8"/>
              <c:delete val="1"/>
            </c:dLbl>
            <c:dLbl>
              <c:idx val="9"/>
              <c:layout>
                <c:manualLayout>
                  <c:x val="-6.5738948332902572E-2"/>
                  <c:y val="-8.8233853131387246E-3"/>
                </c:manualLayout>
              </c:layout>
              <c:showPercent val="1"/>
            </c:dLbl>
            <c:dLbl>
              <c:idx val="10"/>
              <c:layout>
                <c:manualLayout>
                  <c:x val="-1.2087448879397838E-2"/>
                  <c:y val="-3.0540468658137126E-2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- 78 741,9 тыс.рублей</c:v>
                </c:pt>
                <c:pt idx="1">
                  <c:v>Национальная безопасность и правоохранительная деятельность - 8 213,8 тыс.рублей
</c:v>
                </c:pt>
                <c:pt idx="2">
                  <c:v>Национальная экономика - 159 697,3 тыс. рублей
</c:v>
                </c:pt>
                <c:pt idx="3">
                  <c:v>Жилищно-коммунальное хозяйство - 11 701,3 тыс.рублей</c:v>
                </c:pt>
                <c:pt idx="4">
                  <c:v>Образование - 794 047,6 тыс.рублей</c:v>
                </c:pt>
                <c:pt idx="5">
                  <c:v>Культура, кинематография - 38 875,3 тыс. рублей</c:v>
                </c:pt>
                <c:pt idx="6">
                  <c:v>Здравоохранение - 22 780,9 тыс.рублей</c:v>
                </c:pt>
                <c:pt idx="7">
                  <c:v>Социальная политика - 612 074,2 тыс. рублей</c:v>
                </c:pt>
                <c:pt idx="8">
                  <c:v>Физическая культура и спорт - 368,1 тыс. рублей</c:v>
                </c:pt>
                <c:pt idx="9">
                  <c:v>Средства массовой информации - 2 938,4 тыс. рублей</c:v>
                </c:pt>
                <c:pt idx="10">
                  <c:v>Межбюджетные трансферты - 47 300,8 тыс. рублей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78741.899999999994</c:v>
                </c:pt>
                <c:pt idx="1">
                  <c:v>8213.7999999999811</c:v>
                </c:pt>
                <c:pt idx="2">
                  <c:v>159697.29999999999</c:v>
                </c:pt>
                <c:pt idx="3">
                  <c:v>11701.3</c:v>
                </c:pt>
                <c:pt idx="4" formatCode="#,##0.00">
                  <c:v>794047.6</c:v>
                </c:pt>
                <c:pt idx="5">
                  <c:v>38875.300000000003</c:v>
                </c:pt>
                <c:pt idx="6">
                  <c:v>22780.9</c:v>
                </c:pt>
                <c:pt idx="7">
                  <c:v>612074.19999999704</c:v>
                </c:pt>
                <c:pt idx="8">
                  <c:v>368.1</c:v>
                </c:pt>
                <c:pt idx="9">
                  <c:v>2989.7</c:v>
                </c:pt>
                <c:pt idx="10">
                  <c:v>47300.800000000003</c:v>
                </c:pt>
              </c:numCache>
            </c:numRef>
          </c:val>
        </c:ser>
      </c:pie3DChart>
      <c:spPr>
        <a:solidFill>
          <a:srgbClr val="D9F3EE"/>
        </a:solidFill>
        <a:ln>
          <a:noFill/>
        </a:ln>
        <a:scene3d>
          <a:camera prst="orthographicFront"/>
          <a:lightRig rig="threePt" dir="t"/>
        </a:scene3d>
        <a:sp3d prstMaterial="metal"/>
      </c:spPr>
    </c:plotArea>
    <c:legend>
      <c:legendPos val="r"/>
      <c:layout>
        <c:manualLayout>
          <c:xMode val="edge"/>
          <c:yMode val="edge"/>
          <c:x val="0.54278147716125169"/>
          <c:y val="6.0275089290032008E-4"/>
          <c:w val="0.4572185572433688"/>
          <c:h val="0.99939720456899694"/>
        </c:manualLayout>
      </c:layout>
      <c:spPr>
        <a:solidFill>
          <a:srgbClr val="D9F3EE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200" baseline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solidFill>
      <a:srgbClr val="D9F3EE"/>
    </a:solidFill>
    <a:ln>
      <a:noFill/>
    </a:ln>
  </c:spPr>
  <c:externalData r:id="rId2"/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5"/>
  <c:chart>
    <c:autoTitleDeleted val="1"/>
    <c:plotArea>
      <c:layout>
        <c:manualLayout>
          <c:layoutTarget val="inner"/>
          <c:xMode val="edge"/>
          <c:yMode val="edge"/>
          <c:x val="3.7271018156453034E-2"/>
          <c:y val="0.13110348850127929"/>
          <c:w val="0.51699565427188576"/>
          <c:h val="0.7864757602396020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на программу (тыс.руб.)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explosion val="9"/>
          <c:dPt>
            <c:idx val="0"/>
            <c:explosion val="10"/>
            <c:spPr>
              <a:gradFill>
                <a:gsLst>
                  <a:gs pos="0">
                    <a:srgbClr val="03D4A8"/>
                  </a:gs>
                  <a:gs pos="30000">
                    <a:srgbClr val="21D6E0"/>
                  </a:gs>
                  <a:gs pos="62000">
                    <a:srgbClr val="0087E6"/>
                  </a:gs>
                  <a:gs pos="100000">
                    <a:srgbClr val="005CBF"/>
                  </a:gs>
                </a:gsLst>
                <a:lin ang="10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800000"/>
                </a:lightRig>
              </a:scene3d>
              <a:sp3d>
                <a:bevelT w="114300" h="25400" prst="angle"/>
              </a:sp3d>
            </c:spPr>
          </c:dPt>
          <c:dPt>
            <c:idx val="1"/>
            <c:spPr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10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10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spPr>
              <a:solidFill>
                <a:srgbClr val="04A41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layout>
                <c:manualLayout>
                  <c:x val="-0.11497469675516178"/>
                  <c:y val="0.17263515896349041"/>
                </c:manualLayout>
              </c:layout>
              <c:spPr/>
              <c:txPr>
                <a:bodyPr/>
                <a:lstStyle/>
                <a:p>
                  <a:pPr>
                    <a:defRPr sz="3200" b="1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</c:dLbl>
            <c:dLbl>
              <c:idx val="1"/>
              <c:layout>
                <c:manualLayout>
                  <c:x val="0.17053813682038163"/>
                  <c:y val="-0.19821554214110984"/>
                </c:manualLayout>
              </c:layout>
              <c:spPr/>
              <c:txPr>
                <a:bodyPr/>
                <a:lstStyle/>
                <a:p>
                  <a:pPr>
                    <a:defRPr sz="3200" b="1" baseline="0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Percent val="1"/>
            </c:dLbl>
            <c:dLbl>
              <c:idx val="2"/>
              <c:layout>
                <c:manualLayout>
                  <c:x val="-5.9213245554050692E-2"/>
                  <c:y val="6.3373800312060804E-3"/>
                </c:manualLayout>
              </c:layout>
              <c:spPr/>
              <c:txPr>
                <a:bodyPr/>
                <a:lstStyle/>
                <a:p>
                  <a:pPr>
                    <a:defRPr sz="3200" b="1"/>
                  </a:pPr>
                  <a:endParaRPr lang="ru-RU"/>
                </a:p>
              </c:txPr>
              <c:showPercent val="1"/>
            </c:dLbl>
            <c:dLbl>
              <c:idx val="3"/>
              <c:layout>
                <c:manualLayout>
                  <c:x val="6.4228660681400311E-3"/>
                  <c:y val="-4.9141832832442021E-2"/>
                </c:manualLayout>
              </c:layout>
              <c:spPr/>
              <c:txPr>
                <a:bodyPr/>
                <a:lstStyle/>
                <a:p>
                  <a:pPr>
                    <a:defRPr sz="3200" b="1"/>
                  </a:pPr>
                  <a:endParaRPr lang="ru-RU"/>
                </a:p>
              </c:txPr>
              <c:showPercent val="1"/>
            </c:dLbl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Дошкольное образование -192 837,6 тыс.рублей</c:v>
                </c:pt>
                <c:pt idx="1">
                  <c:v>Общее образование - 570 761,8 тыс.рублей</c:v>
                </c:pt>
                <c:pt idx="2">
                  <c:v>Молодежная политика и оздоровление детей - 14 853,8 тыс.рублей</c:v>
                </c:pt>
                <c:pt idx="3">
                  <c:v>Другие вопросы в области образования - 15 499,1 тыс.рублей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192837.6</c:v>
                </c:pt>
                <c:pt idx="1">
                  <c:v>570761.80000000005</c:v>
                </c:pt>
                <c:pt idx="2">
                  <c:v>14853.8</c:v>
                </c:pt>
                <c:pt idx="3" formatCode="General">
                  <c:v>15499.1</c:v>
                </c:pt>
              </c:numCache>
            </c:numRef>
          </c:val>
        </c:ser>
        <c:firstSliceAng val="0"/>
      </c:pieChart>
    </c:plotArea>
    <c:legend>
      <c:legendPos val="tr"/>
      <c:layout>
        <c:manualLayout>
          <c:xMode val="edge"/>
          <c:yMode val="edge"/>
          <c:x val="0.56524014589270111"/>
          <c:y val="0"/>
          <c:w val="0.43159054508699995"/>
          <c:h val="0.5666740065749577"/>
        </c:manualLayout>
      </c:layout>
      <c:txPr>
        <a:bodyPr/>
        <a:lstStyle/>
        <a:p>
          <a:pPr>
            <a:defRPr b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5956799436045553E-2"/>
          <c:y val="9.7331359188008266E-4"/>
          <c:w val="0.44626548050464998"/>
          <c:h val="0.694412072086664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spPr>
              <a:solidFill>
                <a:srgbClr val="C489FF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00B0F0"/>
              </a:solidFill>
            </c:spPr>
          </c:dPt>
          <c:dPt>
            <c:idx val="3"/>
            <c:spPr>
              <a:solidFill>
                <a:srgbClr val="00B05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</c:dLbl>
            <c:dLbl>
              <c:idx val="1"/>
              <c:layout>
                <c:manualLayout>
                  <c:x val="7.0773723668665384E-2"/>
                  <c:y val="-0.15837283695516574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Percent val="1"/>
            </c:dLbl>
            <c:dLbl>
              <c:idx val="2"/>
              <c:layout>
                <c:manualLayout>
                  <c:x val="9.8732655431687716E-2"/>
                  <c:y val="2.5317201564605842E-2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Percent val="1"/>
            </c:dLbl>
            <c:dLbl>
              <c:idx val="3"/>
              <c:layout>
                <c:manualLayout>
                  <c:x val="3.7368215510912656E-2"/>
                  <c:y val="5.3807991605842202E-2"/>
                </c:manualLayout>
              </c:layout>
              <c:spPr/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  <c:showPercent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Финансовое обеспечение выполнения муниципального задания МБУК МК "РДК"</c:v>
                </c:pt>
                <c:pt idx="1">
                  <c:v>Финансовое обеспечение выполнения муниципального задания МБУК КСР "МЦБ" </c:v>
                </c:pt>
                <c:pt idx="2">
                  <c:v>Межбюджетные трансферты бюджетам поселений -10 643,2 тыс. рублей </c:v>
                </c:pt>
                <c:pt idx="3">
                  <c:v>Другие вопросы в области культуры -2 326,6 тыс. рублей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15481.7</c:v>
                </c:pt>
                <c:pt idx="1">
                  <c:v>10423.799999999987</c:v>
                </c:pt>
                <c:pt idx="2">
                  <c:v>10643.2</c:v>
                </c:pt>
                <c:pt idx="3">
                  <c:v>2326.6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48087615038537512"/>
          <c:y val="5.6292825421065673E-2"/>
          <c:w val="0.50074535206196935"/>
          <c:h val="0.5044106524262158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hPercent val="170"/>
      <c:perspective val="0"/>
    </c:view3D>
    <c:plotArea>
      <c:layout>
        <c:manualLayout>
          <c:layoutTarget val="inner"/>
          <c:xMode val="edge"/>
          <c:yMode val="edge"/>
          <c:x val="0"/>
          <c:y val="0.18230248607184019"/>
          <c:w val="0.51960141423146589"/>
          <c:h val="0.730712121000027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Column1</c:v>
                </c:pt>
              </c:strCache>
            </c:strRef>
          </c:tx>
          <c:explosion val="19"/>
          <c:dPt>
            <c:idx val="0"/>
            <c:explosion val="11"/>
            <c:spPr>
              <a:solidFill>
                <a:srgbClr val="45AA34"/>
              </a:solidFill>
            </c:spPr>
          </c:dPt>
          <c:dPt>
            <c:idx val="1"/>
            <c:spPr>
              <a:solidFill>
                <a:srgbClr val="E97833"/>
              </a:solidFill>
            </c:spPr>
          </c:dPt>
          <c:dPt>
            <c:idx val="2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-0.15369082829032141"/>
                  <c:y val="3.1577731739410406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2800" b="1"/>
                  </a:pPr>
                  <a:endParaRPr lang="ru-RU"/>
                </a:p>
              </c:txPr>
              <c:showPercent val="1"/>
            </c:dLbl>
            <c:dLbl>
              <c:idx val="1"/>
              <c:layout>
                <c:manualLayout>
                  <c:x val="4.9562252946737176E-2"/>
                  <c:y val="-2.29919650606122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2800" b="1"/>
                  </a:pPr>
                  <a:endParaRPr lang="ru-RU"/>
                </a:p>
              </c:txPr>
              <c:showPercent val="1"/>
            </c:dLbl>
            <c:dLbl>
              <c:idx val="2"/>
              <c:layout>
                <c:manualLayout>
                  <c:x val="6.4128841590744154E-2"/>
                  <c:y val="-0.12738003583526974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2800" b="1"/>
                  </a:pPr>
                  <a:endParaRPr lang="ru-RU"/>
                </a:p>
              </c:txPr>
              <c:showPercent val="1"/>
            </c:dLbl>
            <c:dLbl>
              <c:idx val="3"/>
              <c:layout>
                <c:manualLayout>
                  <c:x val="-9.6075057828424008E-3"/>
                  <c:y val="-8.2115785716285444E-2"/>
                </c:manualLayout>
              </c:layout>
              <c:showPercent val="1"/>
            </c:dLbl>
            <c:dLbl>
              <c:idx val="4"/>
              <c:layout>
                <c:manualLayout>
                  <c:x val="-1.8173319555807931E-2"/>
                  <c:y val="3.9133409389960551E-2"/>
                </c:manualLayout>
              </c:layout>
              <c:showPercent val="1"/>
            </c:dLbl>
            <c:dLbl>
              <c:idx val="7"/>
              <c:layout>
                <c:manualLayout>
                  <c:x val="4.7836638546989246E-2"/>
                  <c:y val="-0.11635299140513453"/>
                </c:manualLayout>
              </c:layout>
              <c:showPercent val="1"/>
            </c:dLbl>
            <c:dLbl>
              <c:idx val="8"/>
              <c:delete val="1"/>
            </c:dLbl>
            <c:dLbl>
              <c:idx val="9"/>
              <c:layout>
                <c:manualLayout>
                  <c:x val="-6.5738948332902572E-2"/>
                  <c:y val="-8.8233853131387228E-3"/>
                </c:manualLayout>
              </c:layout>
              <c:showPercent val="1"/>
            </c:dLbl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Лист1!$A$2:$A$4</c:f>
              <c:strCache>
                <c:ptCount val="3"/>
                <c:pt idx="0">
                  <c:v>Стационарная медицинская помощь - 9 123,6 тыс.рублей</c:v>
                </c:pt>
                <c:pt idx="1">
                  <c:v>Амбулаторная помощь - 1 879,8 тыс.рублей</c:v>
                </c:pt>
                <c:pt idx="2">
                  <c:v>Другие вопросы в области здравоохранения - 11 777,6 тыс.рублей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9123.6</c:v>
                </c:pt>
                <c:pt idx="1">
                  <c:v>1879.8</c:v>
                </c:pt>
                <c:pt idx="2">
                  <c:v>11777.6</c:v>
                </c:pt>
              </c:numCache>
            </c:numRef>
          </c:val>
        </c:ser>
      </c:pie3DChart>
      <c:spPr>
        <a:solidFill>
          <a:srgbClr val="D0F0EA"/>
        </a:solidFill>
        <a:ln>
          <a:noFill/>
        </a:ln>
        <a:scene3d>
          <a:camera prst="orthographicFront"/>
          <a:lightRig rig="threePt" dir="t"/>
        </a:scene3d>
        <a:sp3d prstMaterial="metal"/>
      </c:spPr>
    </c:plotArea>
    <c:legend>
      <c:legendPos val="r"/>
      <c:layout>
        <c:manualLayout>
          <c:xMode val="edge"/>
          <c:yMode val="edge"/>
          <c:x val="0.1944452350250907"/>
          <c:y val="6.027954310031076E-4"/>
          <c:w val="0.80263981762988901"/>
          <c:h val="0.2195974131414683"/>
        </c:manualLayout>
      </c:layout>
      <c:spPr>
        <a:solidFill>
          <a:srgbClr val="D9F3EE"/>
        </a:solidFill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1800" baseline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spPr>
    <a:solidFill>
      <a:srgbClr val="D9F3EE"/>
    </a:solidFill>
    <a:ln>
      <a:noFill/>
    </a:ln>
  </c:sp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90CF22-421F-44A6-8FB8-CD1C6E066E66}" type="doc">
      <dgm:prSet loTypeId="urn:microsoft.com/office/officeart/2005/8/layout/vList2" loCatId="list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BD4BA2B4-94AD-4DAA-B2E1-AD7CF4DDB717}">
      <dgm:prSet phldrT="[Текст]" custT="1"/>
      <dgm:spPr/>
      <dgm:t>
        <a:bodyPr/>
        <a:lstStyle/>
        <a:p>
          <a:pPr algn="ctr"/>
          <a:r>
            <a:rPr lang="ru-RU" sz="1800" dirty="0" smtClean="0"/>
            <a:t>ОАО «Новошахтинский завод нефтепродуктов»</a:t>
          </a:r>
          <a:endParaRPr lang="ru-RU" sz="1800" dirty="0"/>
        </a:p>
      </dgm:t>
    </dgm:pt>
    <dgm:pt modelId="{B9CF8D16-6592-4C5B-89B3-91DDC5F9B3EC}" type="parTrans" cxnId="{DC64E024-B0D6-4AC4-B7A3-1089D357CB77}">
      <dgm:prSet/>
      <dgm:spPr/>
      <dgm:t>
        <a:bodyPr/>
        <a:lstStyle/>
        <a:p>
          <a:pPr algn="ctr"/>
          <a:endParaRPr lang="ru-RU" sz="1800"/>
        </a:p>
      </dgm:t>
    </dgm:pt>
    <dgm:pt modelId="{59D09B56-30C2-477A-B7DA-6AD4EB9AB0FE}" type="sibTrans" cxnId="{DC64E024-B0D6-4AC4-B7A3-1089D357CB77}">
      <dgm:prSet/>
      <dgm:spPr/>
      <dgm:t>
        <a:bodyPr/>
        <a:lstStyle/>
        <a:p>
          <a:pPr algn="ctr"/>
          <a:endParaRPr lang="ru-RU" sz="1800"/>
        </a:p>
      </dgm:t>
    </dgm:pt>
    <dgm:pt modelId="{C7A75C15-751E-4030-B6C3-CC636B30C4D3}">
      <dgm:prSet phldrT="[Текст]" custT="1"/>
      <dgm:spPr/>
      <dgm:t>
        <a:bodyPr/>
        <a:lstStyle/>
        <a:p>
          <a:pPr algn="ctr"/>
          <a:r>
            <a:rPr lang="ru-RU" sz="1800" dirty="0" smtClean="0"/>
            <a:t>Шахта «Дальняя» ОАО «Донской Антрацит»</a:t>
          </a:r>
          <a:endParaRPr lang="ru-RU" sz="1800" dirty="0"/>
        </a:p>
      </dgm:t>
    </dgm:pt>
    <dgm:pt modelId="{FCBE717E-BF1D-43E2-8168-FE2AAC60763E}" type="parTrans" cxnId="{11CF2BC6-DA7C-4CC1-A5E4-57C5CE491D12}">
      <dgm:prSet/>
      <dgm:spPr/>
      <dgm:t>
        <a:bodyPr/>
        <a:lstStyle/>
        <a:p>
          <a:pPr algn="ctr"/>
          <a:endParaRPr lang="ru-RU" sz="1800"/>
        </a:p>
      </dgm:t>
    </dgm:pt>
    <dgm:pt modelId="{242BA569-C297-4492-A052-0C17EFAAECDD}" type="sibTrans" cxnId="{11CF2BC6-DA7C-4CC1-A5E4-57C5CE491D12}">
      <dgm:prSet/>
      <dgm:spPr/>
      <dgm:t>
        <a:bodyPr/>
        <a:lstStyle/>
        <a:p>
          <a:pPr algn="ctr"/>
          <a:endParaRPr lang="ru-RU" sz="1800"/>
        </a:p>
      </dgm:t>
    </dgm:pt>
    <dgm:pt modelId="{8DCCF5D6-4DAB-41DD-9600-BB1FED452CFD}">
      <dgm:prSet phldrT="[Текст]" custT="1"/>
      <dgm:spPr/>
      <dgm:t>
        <a:bodyPr/>
        <a:lstStyle/>
        <a:p>
          <a:pPr algn="ctr"/>
          <a:r>
            <a:rPr lang="ru-RU" sz="1800" dirty="0" smtClean="0"/>
            <a:t>Шахта Шерловская - Наклонная</a:t>
          </a:r>
          <a:endParaRPr lang="ru-RU" sz="1800" dirty="0"/>
        </a:p>
      </dgm:t>
    </dgm:pt>
    <dgm:pt modelId="{F02CED34-2F16-4633-BD11-0A05C09CB6B9}" type="parTrans" cxnId="{E487A37A-64B0-4987-A299-09CD276E4922}">
      <dgm:prSet/>
      <dgm:spPr/>
      <dgm:t>
        <a:bodyPr/>
        <a:lstStyle/>
        <a:p>
          <a:pPr algn="ctr"/>
          <a:endParaRPr lang="ru-RU" sz="1800"/>
        </a:p>
      </dgm:t>
    </dgm:pt>
    <dgm:pt modelId="{51AA48CF-6B71-4040-98C6-08507CD1A457}" type="sibTrans" cxnId="{E487A37A-64B0-4987-A299-09CD276E4922}">
      <dgm:prSet/>
      <dgm:spPr/>
      <dgm:t>
        <a:bodyPr/>
        <a:lstStyle/>
        <a:p>
          <a:pPr algn="ctr"/>
          <a:endParaRPr lang="ru-RU" sz="1800"/>
        </a:p>
      </dgm:t>
    </dgm:pt>
    <dgm:pt modelId="{2BE65A24-E621-47CE-844F-37B071C1A484}">
      <dgm:prSet phldrT="[Текст]" custT="1"/>
      <dgm:spPr/>
      <dgm:t>
        <a:bodyPr/>
        <a:lstStyle/>
        <a:p>
          <a:pPr algn="ctr"/>
          <a:r>
            <a:rPr lang="ru-RU" sz="1800" dirty="0" smtClean="0"/>
            <a:t>ООО «Гардиан Стекло Ростов»</a:t>
          </a:r>
          <a:endParaRPr lang="ru-RU" sz="1800" dirty="0"/>
        </a:p>
      </dgm:t>
    </dgm:pt>
    <dgm:pt modelId="{62C4F034-FBDF-4A10-B881-A258ED72C583}" type="parTrans" cxnId="{99FED255-6C77-46B9-9FC5-09E176B6312C}">
      <dgm:prSet/>
      <dgm:spPr/>
      <dgm:t>
        <a:bodyPr/>
        <a:lstStyle/>
        <a:p>
          <a:pPr algn="ctr"/>
          <a:endParaRPr lang="ru-RU" sz="1800"/>
        </a:p>
      </dgm:t>
    </dgm:pt>
    <dgm:pt modelId="{BC227D50-8488-42AC-8F06-8EED8F4B83D8}" type="sibTrans" cxnId="{99FED255-6C77-46B9-9FC5-09E176B6312C}">
      <dgm:prSet/>
      <dgm:spPr/>
      <dgm:t>
        <a:bodyPr/>
        <a:lstStyle/>
        <a:p>
          <a:pPr algn="ctr"/>
          <a:endParaRPr lang="ru-RU" sz="1800"/>
        </a:p>
      </dgm:t>
    </dgm:pt>
    <dgm:pt modelId="{D5232D4E-6043-47EC-A737-34CE1E496980}">
      <dgm:prSet phldrT="[Текст]" custT="1"/>
      <dgm:spPr/>
      <dgm:t>
        <a:bodyPr/>
        <a:lstStyle/>
        <a:p>
          <a:pPr algn="ctr"/>
          <a:r>
            <a:rPr lang="ru-RU" sz="1800" dirty="0" smtClean="0"/>
            <a:t>ООО «</a:t>
          </a:r>
          <a:r>
            <a:rPr lang="ru-RU" sz="1800" dirty="0" err="1" smtClean="0"/>
            <a:t>Исаевский</a:t>
          </a:r>
          <a:r>
            <a:rPr lang="ru-RU" sz="1800" dirty="0" smtClean="0"/>
            <a:t> машиностроительный завод»</a:t>
          </a:r>
          <a:endParaRPr lang="ru-RU" sz="1800" dirty="0"/>
        </a:p>
      </dgm:t>
    </dgm:pt>
    <dgm:pt modelId="{6F3A2DB1-0099-4580-9C4A-B35D84833F7A}" type="parTrans" cxnId="{187057A0-F9FB-4A81-9515-8FD805D9B3BD}">
      <dgm:prSet/>
      <dgm:spPr/>
      <dgm:t>
        <a:bodyPr/>
        <a:lstStyle/>
        <a:p>
          <a:pPr algn="ctr"/>
          <a:endParaRPr lang="ru-RU" sz="1800"/>
        </a:p>
      </dgm:t>
    </dgm:pt>
    <dgm:pt modelId="{BCA53831-9053-405F-932D-E78D71FF27F4}" type="sibTrans" cxnId="{187057A0-F9FB-4A81-9515-8FD805D9B3BD}">
      <dgm:prSet/>
      <dgm:spPr/>
      <dgm:t>
        <a:bodyPr/>
        <a:lstStyle/>
        <a:p>
          <a:pPr algn="ctr"/>
          <a:endParaRPr lang="ru-RU" sz="1800"/>
        </a:p>
      </dgm:t>
    </dgm:pt>
    <dgm:pt modelId="{BBEFABA2-91D8-4711-8780-00E338E3DCB6}">
      <dgm:prSet phldrT="[Текст]" custT="1"/>
      <dgm:spPr/>
      <dgm:t>
        <a:bodyPr/>
        <a:lstStyle/>
        <a:p>
          <a:pPr algn="ctr"/>
          <a:r>
            <a:rPr lang="ru-RU" sz="1800" dirty="0" smtClean="0"/>
            <a:t>ООО «Донской камень»</a:t>
          </a:r>
          <a:endParaRPr lang="ru-RU" sz="1800" dirty="0"/>
        </a:p>
      </dgm:t>
    </dgm:pt>
    <dgm:pt modelId="{ACF8A569-50BA-4906-9F21-F62D2CF0627F}" type="parTrans" cxnId="{EB974A50-1654-445C-9559-18F76AD88184}">
      <dgm:prSet/>
      <dgm:spPr/>
      <dgm:t>
        <a:bodyPr/>
        <a:lstStyle/>
        <a:p>
          <a:pPr algn="ctr"/>
          <a:endParaRPr lang="ru-RU" sz="1800"/>
        </a:p>
      </dgm:t>
    </dgm:pt>
    <dgm:pt modelId="{B4B4A889-AA52-472E-AE37-49A873BA6EAE}" type="sibTrans" cxnId="{EB974A50-1654-445C-9559-18F76AD88184}">
      <dgm:prSet/>
      <dgm:spPr/>
      <dgm:t>
        <a:bodyPr/>
        <a:lstStyle/>
        <a:p>
          <a:pPr algn="ctr"/>
          <a:endParaRPr lang="ru-RU" sz="1800"/>
        </a:p>
      </dgm:t>
    </dgm:pt>
    <dgm:pt modelId="{6B6F8F38-1172-4EF6-9E81-12807AC45167}" type="pres">
      <dgm:prSet presAssocID="{EC90CF22-421F-44A6-8FB8-CD1C6E066E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B7752D-E2E5-47D9-8830-822F7F33E5E4}" type="pres">
      <dgm:prSet presAssocID="{BD4BA2B4-94AD-4DAA-B2E1-AD7CF4DDB717}" presName="parentText" presStyleLbl="node1" presStyleIdx="0" presStyleCnt="6" custScaleY="567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DD4AB-D76E-45E7-97F8-E017AD1E51FE}" type="pres">
      <dgm:prSet presAssocID="{59D09B56-30C2-477A-B7DA-6AD4EB9AB0FE}" presName="spacer" presStyleCnt="0"/>
      <dgm:spPr/>
      <dgm:t>
        <a:bodyPr/>
        <a:lstStyle/>
        <a:p>
          <a:endParaRPr lang="ru-RU"/>
        </a:p>
      </dgm:t>
    </dgm:pt>
    <dgm:pt modelId="{754DFDC5-A24E-493E-8FF1-1D25543ED0F6}" type="pres">
      <dgm:prSet presAssocID="{C7A75C15-751E-4030-B6C3-CC636B30C4D3}" presName="parentText" presStyleLbl="node1" presStyleIdx="1" presStyleCnt="6" custScaleY="470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EDF8E-5BE6-4091-9D19-4739B9E8B39A}" type="pres">
      <dgm:prSet presAssocID="{242BA569-C297-4492-A052-0C17EFAAECDD}" presName="spacer" presStyleCnt="0"/>
      <dgm:spPr/>
      <dgm:t>
        <a:bodyPr/>
        <a:lstStyle/>
        <a:p>
          <a:endParaRPr lang="ru-RU"/>
        </a:p>
      </dgm:t>
    </dgm:pt>
    <dgm:pt modelId="{A1AFD723-723D-4FD5-99A1-6CA99E2795A9}" type="pres">
      <dgm:prSet presAssocID="{8DCCF5D6-4DAB-41DD-9600-BB1FED452CFD}" presName="parentText" presStyleLbl="node1" presStyleIdx="2" presStyleCnt="6" custScaleY="582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5E2C8-2502-4D5C-B3FB-803EE8592FE5}" type="pres">
      <dgm:prSet presAssocID="{51AA48CF-6B71-4040-98C6-08507CD1A457}" presName="spacer" presStyleCnt="0"/>
      <dgm:spPr/>
      <dgm:t>
        <a:bodyPr/>
        <a:lstStyle/>
        <a:p>
          <a:endParaRPr lang="ru-RU"/>
        </a:p>
      </dgm:t>
    </dgm:pt>
    <dgm:pt modelId="{F76B5543-BED5-40FA-840D-99812D74B5F9}" type="pres">
      <dgm:prSet presAssocID="{2BE65A24-E621-47CE-844F-37B071C1A484}" presName="parentText" presStyleLbl="node1" presStyleIdx="3" presStyleCnt="6" custScaleY="58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99C6B-202B-4341-B03A-121C7D3E5BB8}" type="pres">
      <dgm:prSet presAssocID="{BC227D50-8488-42AC-8F06-8EED8F4B83D8}" presName="spacer" presStyleCnt="0"/>
      <dgm:spPr/>
      <dgm:t>
        <a:bodyPr/>
        <a:lstStyle/>
        <a:p>
          <a:endParaRPr lang="ru-RU"/>
        </a:p>
      </dgm:t>
    </dgm:pt>
    <dgm:pt modelId="{A3826C42-BCAA-47F8-A761-EE22E6CBD010}" type="pres">
      <dgm:prSet presAssocID="{D5232D4E-6043-47EC-A737-34CE1E496980}" presName="parentText" presStyleLbl="node1" presStyleIdx="4" presStyleCnt="6" custScaleY="568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87E97-D277-439A-94F0-CA37530BA0E4}" type="pres">
      <dgm:prSet presAssocID="{BCA53831-9053-405F-932D-E78D71FF27F4}" presName="spacer" presStyleCnt="0"/>
      <dgm:spPr/>
      <dgm:t>
        <a:bodyPr/>
        <a:lstStyle/>
        <a:p>
          <a:endParaRPr lang="ru-RU"/>
        </a:p>
      </dgm:t>
    </dgm:pt>
    <dgm:pt modelId="{17F95522-5698-4CFE-85D1-97AA3FADCCE7}" type="pres">
      <dgm:prSet presAssocID="{BBEFABA2-91D8-4711-8780-00E338E3DCB6}" presName="parentText" presStyleLbl="node1" presStyleIdx="5" presStyleCnt="6" custScaleY="5330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6524DC-5F0C-442C-B713-84C2E136030B}" type="presOf" srcId="{8DCCF5D6-4DAB-41DD-9600-BB1FED452CFD}" destId="{A1AFD723-723D-4FD5-99A1-6CA99E2795A9}" srcOrd="0" destOrd="0" presId="urn:microsoft.com/office/officeart/2005/8/layout/vList2"/>
    <dgm:cxn modelId="{E487A37A-64B0-4987-A299-09CD276E4922}" srcId="{EC90CF22-421F-44A6-8FB8-CD1C6E066E66}" destId="{8DCCF5D6-4DAB-41DD-9600-BB1FED452CFD}" srcOrd="2" destOrd="0" parTransId="{F02CED34-2F16-4633-BD11-0A05C09CB6B9}" sibTransId="{51AA48CF-6B71-4040-98C6-08507CD1A457}"/>
    <dgm:cxn modelId="{EB974A50-1654-445C-9559-18F76AD88184}" srcId="{EC90CF22-421F-44A6-8FB8-CD1C6E066E66}" destId="{BBEFABA2-91D8-4711-8780-00E338E3DCB6}" srcOrd="5" destOrd="0" parTransId="{ACF8A569-50BA-4906-9F21-F62D2CF0627F}" sibTransId="{B4B4A889-AA52-472E-AE37-49A873BA6EAE}"/>
    <dgm:cxn modelId="{99FED255-6C77-46B9-9FC5-09E176B6312C}" srcId="{EC90CF22-421F-44A6-8FB8-CD1C6E066E66}" destId="{2BE65A24-E621-47CE-844F-37B071C1A484}" srcOrd="3" destOrd="0" parTransId="{62C4F034-FBDF-4A10-B881-A258ED72C583}" sibTransId="{BC227D50-8488-42AC-8F06-8EED8F4B83D8}"/>
    <dgm:cxn modelId="{CC3CB1E7-04D6-4D93-B3A8-3907F2CD9CB7}" type="presOf" srcId="{D5232D4E-6043-47EC-A737-34CE1E496980}" destId="{A3826C42-BCAA-47F8-A761-EE22E6CBD010}" srcOrd="0" destOrd="0" presId="urn:microsoft.com/office/officeart/2005/8/layout/vList2"/>
    <dgm:cxn modelId="{DC64E024-B0D6-4AC4-B7A3-1089D357CB77}" srcId="{EC90CF22-421F-44A6-8FB8-CD1C6E066E66}" destId="{BD4BA2B4-94AD-4DAA-B2E1-AD7CF4DDB717}" srcOrd="0" destOrd="0" parTransId="{B9CF8D16-6592-4C5B-89B3-91DDC5F9B3EC}" sibTransId="{59D09B56-30C2-477A-B7DA-6AD4EB9AB0FE}"/>
    <dgm:cxn modelId="{11CF2BC6-DA7C-4CC1-A5E4-57C5CE491D12}" srcId="{EC90CF22-421F-44A6-8FB8-CD1C6E066E66}" destId="{C7A75C15-751E-4030-B6C3-CC636B30C4D3}" srcOrd="1" destOrd="0" parTransId="{FCBE717E-BF1D-43E2-8168-FE2AAC60763E}" sibTransId="{242BA569-C297-4492-A052-0C17EFAAECDD}"/>
    <dgm:cxn modelId="{187057A0-F9FB-4A81-9515-8FD805D9B3BD}" srcId="{EC90CF22-421F-44A6-8FB8-CD1C6E066E66}" destId="{D5232D4E-6043-47EC-A737-34CE1E496980}" srcOrd="4" destOrd="0" parTransId="{6F3A2DB1-0099-4580-9C4A-B35D84833F7A}" sibTransId="{BCA53831-9053-405F-932D-E78D71FF27F4}"/>
    <dgm:cxn modelId="{D92F18A3-E371-4044-92E8-86C9B4097C83}" type="presOf" srcId="{C7A75C15-751E-4030-B6C3-CC636B30C4D3}" destId="{754DFDC5-A24E-493E-8FF1-1D25543ED0F6}" srcOrd="0" destOrd="0" presId="urn:microsoft.com/office/officeart/2005/8/layout/vList2"/>
    <dgm:cxn modelId="{BAAE9F4C-E9A0-4409-8395-66E6CD46A202}" type="presOf" srcId="{2BE65A24-E621-47CE-844F-37B071C1A484}" destId="{F76B5543-BED5-40FA-840D-99812D74B5F9}" srcOrd="0" destOrd="0" presId="urn:microsoft.com/office/officeart/2005/8/layout/vList2"/>
    <dgm:cxn modelId="{9B1FF0D2-A00F-415E-AD58-369C42FDA1EC}" type="presOf" srcId="{BD4BA2B4-94AD-4DAA-B2E1-AD7CF4DDB717}" destId="{D8B7752D-E2E5-47D9-8830-822F7F33E5E4}" srcOrd="0" destOrd="0" presId="urn:microsoft.com/office/officeart/2005/8/layout/vList2"/>
    <dgm:cxn modelId="{974F8DA1-F236-46B1-A7B2-0D10EAE65546}" type="presOf" srcId="{EC90CF22-421F-44A6-8FB8-CD1C6E066E66}" destId="{6B6F8F38-1172-4EF6-9E81-12807AC45167}" srcOrd="0" destOrd="0" presId="urn:microsoft.com/office/officeart/2005/8/layout/vList2"/>
    <dgm:cxn modelId="{BD9AEA5F-613D-48C1-9E84-98DDA211A104}" type="presOf" srcId="{BBEFABA2-91D8-4711-8780-00E338E3DCB6}" destId="{17F95522-5698-4CFE-85D1-97AA3FADCCE7}" srcOrd="0" destOrd="0" presId="urn:microsoft.com/office/officeart/2005/8/layout/vList2"/>
    <dgm:cxn modelId="{D6DBAA12-44E7-4185-8B2F-CB3B1163B791}" type="presParOf" srcId="{6B6F8F38-1172-4EF6-9E81-12807AC45167}" destId="{D8B7752D-E2E5-47D9-8830-822F7F33E5E4}" srcOrd="0" destOrd="0" presId="urn:microsoft.com/office/officeart/2005/8/layout/vList2"/>
    <dgm:cxn modelId="{3F0D28A1-32B4-4EBF-B142-B4EF3A8940EE}" type="presParOf" srcId="{6B6F8F38-1172-4EF6-9E81-12807AC45167}" destId="{99BDD4AB-D76E-45E7-97F8-E017AD1E51FE}" srcOrd="1" destOrd="0" presId="urn:microsoft.com/office/officeart/2005/8/layout/vList2"/>
    <dgm:cxn modelId="{337C5373-0DCD-40CB-B701-A90B30034A53}" type="presParOf" srcId="{6B6F8F38-1172-4EF6-9E81-12807AC45167}" destId="{754DFDC5-A24E-493E-8FF1-1D25543ED0F6}" srcOrd="2" destOrd="0" presId="urn:microsoft.com/office/officeart/2005/8/layout/vList2"/>
    <dgm:cxn modelId="{3F0E96FC-5D27-4AAD-B9CC-975051948265}" type="presParOf" srcId="{6B6F8F38-1172-4EF6-9E81-12807AC45167}" destId="{338EDF8E-5BE6-4091-9D19-4739B9E8B39A}" srcOrd="3" destOrd="0" presId="urn:microsoft.com/office/officeart/2005/8/layout/vList2"/>
    <dgm:cxn modelId="{7B369E8E-17FC-4AAE-A12E-EB169CF4462E}" type="presParOf" srcId="{6B6F8F38-1172-4EF6-9E81-12807AC45167}" destId="{A1AFD723-723D-4FD5-99A1-6CA99E2795A9}" srcOrd="4" destOrd="0" presId="urn:microsoft.com/office/officeart/2005/8/layout/vList2"/>
    <dgm:cxn modelId="{58A2495B-CD32-46DC-B4B1-211D7F95D104}" type="presParOf" srcId="{6B6F8F38-1172-4EF6-9E81-12807AC45167}" destId="{D905E2C8-2502-4D5C-B3FB-803EE8592FE5}" srcOrd="5" destOrd="0" presId="urn:microsoft.com/office/officeart/2005/8/layout/vList2"/>
    <dgm:cxn modelId="{3593BF04-E2E6-4EC3-BF46-AB7EB027C747}" type="presParOf" srcId="{6B6F8F38-1172-4EF6-9E81-12807AC45167}" destId="{F76B5543-BED5-40FA-840D-99812D74B5F9}" srcOrd="6" destOrd="0" presId="urn:microsoft.com/office/officeart/2005/8/layout/vList2"/>
    <dgm:cxn modelId="{AE0AFCDE-8F87-4F26-A41C-4EB666D74299}" type="presParOf" srcId="{6B6F8F38-1172-4EF6-9E81-12807AC45167}" destId="{41A99C6B-202B-4341-B03A-121C7D3E5BB8}" srcOrd="7" destOrd="0" presId="urn:microsoft.com/office/officeart/2005/8/layout/vList2"/>
    <dgm:cxn modelId="{A990EB01-E9C8-4C30-A9EB-E1B564C81ED4}" type="presParOf" srcId="{6B6F8F38-1172-4EF6-9E81-12807AC45167}" destId="{A3826C42-BCAA-47F8-A761-EE22E6CBD010}" srcOrd="8" destOrd="0" presId="urn:microsoft.com/office/officeart/2005/8/layout/vList2"/>
    <dgm:cxn modelId="{92117C7D-948E-47CF-9B47-3958C8DCEA3F}" type="presParOf" srcId="{6B6F8F38-1172-4EF6-9E81-12807AC45167}" destId="{07187E97-D277-439A-94F0-CA37530BA0E4}" srcOrd="9" destOrd="0" presId="urn:microsoft.com/office/officeart/2005/8/layout/vList2"/>
    <dgm:cxn modelId="{59ACD83B-3E9F-415A-A538-691FF0AC7145}" type="presParOf" srcId="{6B6F8F38-1172-4EF6-9E81-12807AC45167}" destId="{17F95522-5698-4CFE-85D1-97AA3FADCCE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22742,6тыс. рублей       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99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22257,5тыс. рублей (97,9%)  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(82,0%)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66FF33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 (91,0%)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266891" custScaleY="213415" custLinFactX="-10766" custLinFactNeighborX="-100000" custLinFactNeighborY="-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263496" custScaleY="213415" custLinFactX="-53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377270" custScaleY="234640" custLinFactNeighborX="-8165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97623" custScaleY="213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1B7047-F92E-45FB-8313-E08E3CDD5BA3}" type="presOf" srcId="{9F84351F-C1E6-47DE-8186-F4BDD26B3064}" destId="{63381073-A66C-40EF-AFDA-A454ADF0D54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B9DFBEBB-EE6D-49E1-94CD-E00C0A7E0E34}" type="presOf" srcId="{B446078F-C01E-47AE-8364-F81F9BCDEAF0}" destId="{B9A5FFA2-CE2D-46ED-8592-22E74119DDB5}" srcOrd="0" destOrd="0" presId="urn:microsoft.com/office/officeart/2005/8/layout/venn3"/>
    <dgm:cxn modelId="{317B4B18-3F27-42E9-AFFE-3E5931D84221}" type="presOf" srcId="{32C475D9-450A-4569-8B12-3224F6A412BF}" destId="{AA711022-AFF6-4EC0-A985-D536D2EDB44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3B3BB5-F428-4055-B9D3-1CFA2D5EC561}" type="presOf" srcId="{1B2BDF9B-DC6C-41B9-8E36-F234E86CBAFC}" destId="{EED9949D-1149-48AC-BFA8-3B448F10D5F0}" srcOrd="0" destOrd="0" presId="urn:microsoft.com/office/officeart/2005/8/layout/venn3"/>
    <dgm:cxn modelId="{C7F1287F-4CB7-4DF5-BA26-C2123204DCC3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6A78A5BD-0B58-45E8-A41E-9C5AACFC5F22}" type="presParOf" srcId="{EED9949D-1149-48AC-BFA8-3B448F10D5F0}" destId="{B9A5FFA2-CE2D-46ED-8592-22E74119DDB5}" srcOrd="0" destOrd="0" presId="urn:microsoft.com/office/officeart/2005/8/layout/venn3"/>
    <dgm:cxn modelId="{A08D6623-3917-4B28-9879-9F863E7653BB}" type="presParOf" srcId="{EED9949D-1149-48AC-BFA8-3B448F10D5F0}" destId="{732ABA2C-E795-4988-9D55-29B6BC4D5837}" srcOrd="1" destOrd="0" presId="urn:microsoft.com/office/officeart/2005/8/layout/venn3"/>
    <dgm:cxn modelId="{564F9B06-AB3D-40EC-98AA-3D321713589F}" type="presParOf" srcId="{EED9949D-1149-48AC-BFA8-3B448F10D5F0}" destId="{73852D5B-5063-4A9F-936E-6AD03018119D}" srcOrd="2" destOrd="0" presId="urn:microsoft.com/office/officeart/2005/8/layout/venn3"/>
    <dgm:cxn modelId="{91DA1501-1AC9-4BBC-8FBB-29DB7775B86A}" type="presParOf" srcId="{EED9949D-1149-48AC-BFA8-3B448F10D5F0}" destId="{4DAA1B8A-BA3E-495A-A0BF-2903D31C7DE3}" srcOrd="3" destOrd="0" presId="urn:microsoft.com/office/officeart/2005/8/layout/venn3"/>
    <dgm:cxn modelId="{9AA50593-927F-46F8-B94F-20CB01E97754}" type="presParOf" srcId="{EED9949D-1149-48AC-BFA8-3B448F10D5F0}" destId="{AA711022-AFF6-4EC0-A985-D536D2EDB44D}" srcOrd="4" destOrd="0" presId="urn:microsoft.com/office/officeart/2005/8/layout/venn3"/>
    <dgm:cxn modelId="{FC6526A9-C614-4C9A-A4E4-0850C5CBDEF8}" type="presParOf" srcId="{EED9949D-1149-48AC-BFA8-3B448F10D5F0}" destId="{E7ABF60F-1B85-43C9-915E-E7D94B416815}" srcOrd="5" destOrd="0" presId="urn:microsoft.com/office/officeart/2005/8/layout/venn3"/>
    <dgm:cxn modelId="{0CB1F304-E0E0-4C95-A885-E06EDB888BC3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57 652,6 тыс. рублей      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chemeClr val="accent2">
            <a:lumMod val="75000"/>
            <a:alpha val="49804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57 390,4 тыс. рублей  (99,5%) 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chemeClr val="accent6">
            <a:lumMod val="75000"/>
            <a:alpha val="49804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(82,0%)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chemeClr val="tx2">
            <a:lumMod val="60000"/>
            <a:lumOff val="40000"/>
            <a:alpha val="49804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 (78,0%)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266891" custScaleY="213415" custLinFactNeighborX="11095" custLinFactNeighborY="-3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263496" custScaleY="213415" custLinFactX="-53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340918" custScaleY="234640" custLinFactNeighborX="-8165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97623" custScaleY="213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2B609A-415F-4590-9C09-5F0F565B5F3A}" type="presOf" srcId="{26D9DC26-5C4D-4F6C-A298-1DEAAEA6D098}" destId="{73852D5B-5063-4A9F-936E-6AD03018119D}" srcOrd="0" destOrd="0" presId="urn:microsoft.com/office/officeart/2005/8/layout/venn3"/>
    <dgm:cxn modelId="{E445A302-6E76-420B-AEE2-78E2B8E7C061}" type="presOf" srcId="{B446078F-C01E-47AE-8364-F81F9BCDEAF0}" destId="{B9A5FFA2-CE2D-46ED-8592-22E74119DDB5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0E26CE91-8E9D-4094-A457-FB54422F484F}" type="presOf" srcId="{9F84351F-C1E6-47DE-8186-F4BDD26B3064}" destId="{63381073-A66C-40EF-AFDA-A454ADF0D54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D5F11EC1-0E29-43F1-85FA-FD97F928CC9D}" type="presOf" srcId="{32C475D9-450A-4569-8B12-3224F6A412BF}" destId="{AA711022-AFF6-4EC0-A985-D536D2EDB44D}" srcOrd="0" destOrd="0" presId="urn:microsoft.com/office/officeart/2005/8/layout/venn3"/>
    <dgm:cxn modelId="{625CE208-DD90-4BDD-ACAA-6CA761D327C2}" type="presOf" srcId="{1B2BDF9B-DC6C-41B9-8E36-F234E86CBAFC}" destId="{EED9949D-1149-48AC-BFA8-3B448F10D5F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44F0B015-4510-44A6-A633-E6F34D8899DF}" type="presParOf" srcId="{EED9949D-1149-48AC-BFA8-3B448F10D5F0}" destId="{B9A5FFA2-CE2D-46ED-8592-22E74119DDB5}" srcOrd="0" destOrd="0" presId="urn:microsoft.com/office/officeart/2005/8/layout/venn3"/>
    <dgm:cxn modelId="{F5FE4A16-D1DB-4510-9E29-9669B79E5F05}" type="presParOf" srcId="{EED9949D-1149-48AC-BFA8-3B448F10D5F0}" destId="{732ABA2C-E795-4988-9D55-29B6BC4D5837}" srcOrd="1" destOrd="0" presId="urn:microsoft.com/office/officeart/2005/8/layout/venn3"/>
    <dgm:cxn modelId="{5755A00D-62EB-4B3E-BFC9-068E5596C494}" type="presParOf" srcId="{EED9949D-1149-48AC-BFA8-3B448F10D5F0}" destId="{73852D5B-5063-4A9F-936E-6AD03018119D}" srcOrd="2" destOrd="0" presId="urn:microsoft.com/office/officeart/2005/8/layout/venn3"/>
    <dgm:cxn modelId="{199CD243-22A8-477D-83EE-6752679A47FB}" type="presParOf" srcId="{EED9949D-1149-48AC-BFA8-3B448F10D5F0}" destId="{4DAA1B8A-BA3E-495A-A0BF-2903D31C7DE3}" srcOrd="3" destOrd="0" presId="urn:microsoft.com/office/officeart/2005/8/layout/venn3"/>
    <dgm:cxn modelId="{30D70A02-7A14-44F5-AE40-D330E69F7469}" type="presParOf" srcId="{EED9949D-1149-48AC-BFA8-3B448F10D5F0}" destId="{AA711022-AFF6-4EC0-A985-D536D2EDB44D}" srcOrd="4" destOrd="0" presId="urn:microsoft.com/office/officeart/2005/8/layout/venn3"/>
    <dgm:cxn modelId="{B2D56D80-F06F-4DA8-B1C1-AF1B40064956}" type="presParOf" srcId="{EED9949D-1149-48AC-BFA8-3B448F10D5F0}" destId="{E7ABF60F-1B85-43C9-915E-E7D94B416815}" srcOrd="5" destOrd="0" presId="urn:microsoft.com/office/officeart/2005/8/layout/venn3"/>
    <dgm:cxn modelId="{8724AE44-0F7A-4FD1-B782-8A0B00CCF30D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330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Предусмотрено муниципальной  программой на 2016 год –   763 398,8 тыс. рублей      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4D47C9">
            <a:alpha val="49804"/>
          </a:srgb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756 606,0 тыс. рублей   (99,1%)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D0ED25">
            <a:alpha val="49804"/>
          </a:srgb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(87,0%)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035D18">
            <a:alpha val="49804"/>
          </a:srgb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 (88,0%)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473695" custScaleY="338505" custLinFactX="-10766" custLinFactNeighborX="-100000" custLinFactNeighborY="-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  <dgm:t>
        <a:bodyPr/>
        <a:lstStyle/>
        <a:p>
          <a:endParaRPr lang="ru-RU"/>
        </a:p>
      </dgm:t>
    </dgm:pt>
    <dgm:pt modelId="{73852D5B-5063-4A9F-936E-6AD03018119D}" type="pres">
      <dgm:prSet presAssocID="{26D9DC26-5C4D-4F6C-A298-1DEAAEA6D098}" presName="Name5" presStyleLbl="vennNode1" presStyleIdx="1" presStyleCnt="4" custScaleX="458492" custScaleY="338505" custLinFactNeighborX="36640" custLinFactNeighborY="13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  <dgm:t>
        <a:bodyPr/>
        <a:lstStyle/>
        <a:p>
          <a:endParaRPr lang="ru-RU"/>
        </a:p>
      </dgm:t>
    </dgm:pt>
    <dgm:pt modelId="{AA711022-AFF6-4EC0-A985-D536D2EDB44D}" type="pres">
      <dgm:prSet presAssocID="{32C475D9-450A-4569-8B12-3224F6A412BF}" presName="Name5" presStyleLbl="vennNode1" presStyleIdx="2" presStyleCnt="4" custScaleX="668169" custScaleY="338505" custLinFactNeighborX="23571" custLinFactNeighborY="16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  <dgm:t>
        <a:bodyPr/>
        <a:lstStyle/>
        <a:p>
          <a:endParaRPr lang="ru-RU"/>
        </a:p>
      </dgm:t>
    </dgm:pt>
    <dgm:pt modelId="{63381073-A66C-40EF-AFDA-A454ADF0D540}" type="pres">
      <dgm:prSet presAssocID="{9F84351F-C1E6-47DE-8186-F4BDD26B3064}" presName="Name5" presStyleLbl="vennNode1" presStyleIdx="3" presStyleCnt="4" custScaleX="542532" custScaleY="332660" custLinFactX="179938" custLinFactNeighborX="200000" custLinFactNeighborY="-5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B3E9BF01-D7BD-46C3-8106-AADE463C0089}" type="presOf" srcId="{32C475D9-450A-4569-8B12-3224F6A412BF}" destId="{AA711022-AFF6-4EC0-A985-D536D2EDB44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46BADD6B-B703-4C28-BA29-97FBA1B3C3BC}" type="presOf" srcId="{B446078F-C01E-47AE-8364-F81F9BCDEAF0}" destId="{B9A5FFA2-CE2D-46ED-8592-22E74119DDB5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D24C4B81-7C80-4D33-A23C-563A9E149095}" type="presOf" srcId="{9F84351F-C1E6-47DE-8186-F4BDD26B3064}" destId="{63381073-A66C-40EF-AFDA-A454ADF0D540}" srcOrd="0" destOrd="0" presId="urn:microsoft.com/office/officeart/2005/8/layout/venn3"/>
    <dgm:cxn modelId="{D379F962-9268-42C8-BF6F-D104D70C322E}" type="presOf" srcId="{1B2BDF9B-DC6C-41B9-8E36-F234E86CBAFC}" destId="{EED9949D-1149-48AC-BFA8-3B448F10D5F0}" srcOrd="0" destOrd="0" presId="urn:microsoft.com/office/officeart/2005/8/layout/venn3"/>
    <dgm:cxn modelId="{F125D191-D99F-4981-8EC4-714ADE63F6C2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421EBD94-9D9C-4223-A358-72B35F80407F}" type="presParOf" srcId="{EED9949D-1149-48AC-BFA8-3B448F10D5F0}" destId="{B9A5FFA2-CE2D-46ED-8592-22E74119DDB5}" srcOrd="0" destOrd="0" presId="urn:microsoft.com/office/officeart/2005/8/layout/venn3"/>
    <dgm:cxn modelId="{46E54061-2800-43C4-944D-9DD6A63F4586}" type="presParOf" srcId="{EED9949D-1149-48AC-BFA8-3B448F10D5F0}" destId="{732ABA2C-E795-4988-9D55-29B6BC4D5837}" srcOrd="1" destOrd="0" presId="urn:microsoft.com/office/officeart/2005/8/layout/venn3"/>
    <dgm:cxn modelId="{7A6BC896-0739-40A0-8E73-61F572E81B7E}" type="presParOf" srcId="{EED9949D-1149-48AC-BFA8-3B448F10D5F0}" destId="{73852D5B-5063-4A9F-936E-6AD03018119D}" srcOrd="2" destOrd="0" presId="urn:microsoft.com/office/officeart/2005/8/layout/venn3"/>
    <dgm:cxn modelId="{9F3E1B04-539C-4EBE-85E6-1B21EF6F064E}" type="presParOf" srcId="{EED9949D-1149-48AC-BFA8-3B448F10D5F0}" destId="{4DAA1B8A-BA3E-495A-A0BF-2903D31C7DE3}" srcOrd="3" destOrd="0" presId="urn:microsoft.com/office/officeart/2005/8/layout/venn3"/>
    <dgm:cxn modelId="{25E897D9-1D3B-460C-85B1-CA7BCB187976}" type="presParOf" srcId="{EED9949D-1149-48AC-BFA8-3B448F10D5F0}" destId="{AA711022-AFF6-4EC0-A985-D536D2EDB44D}" srcOrd="4" destOrd="0" presId="urn:microsoft.com/office/officeart/2005/8/layout/venn3"/>
    <dgm:cxn modelId="{9AF32EEA-E284-40B2-A865-22E7A8FD158E}" type="presParOf" srcId="{EED9949D-1149-48AC-BFA8-3B448F10D5F0}" destId="{E7ABF60F-1B85-43C9-915E-E7D94B416815}" srcOrd="5" destOrd="0" presId="urn:microsoft.com/office/officeart/2005/8/layout/venn3"/>
    <dgm:cxn modelId="{7C68B150-D169-4112-96B5-2F87D3DE4773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  25808,4 тыс. рублей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66FF33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25462,1 тыс. рублей (98,7%)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0099FF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низкая(74,0%)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0A14E0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(82,0%)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76591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72996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10326" custScaleY="130190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02638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1D80F7-8FB4-491E-949F-A3753E3BE37C}" type="presOf" srcId="{B446078F-C01E-47AE-8364-F81F9BCDEAF0}" destId="{B9A5FFA2-CE2D-46ED-8592-22E74119DDB5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55366084-A107-4DF7-9478-69E50DC48E3D}" type="presOf" srcId="{1B2BDF9B-DC6C-41B9-8E36-F234E86CBAFC}" destId="{EED9949D-1149-48AC-BFA8-3B448F10D5F0}" srcOrd="0" destOrd="0" presId="urn:microsoft.com/office/officeart/2005/8/layout/venn3"/>
    <dgm:cxn modelId="{CC4BD0A7-DAE8-4395-9606-EC6AD75DE462}" type="presOf" srcId="{9F84351F-C1E6-47DE-8186-F4BDD26B3064}" destId="{63381073-A66C-40EF-AFDA-A454ADF0D54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600B0A36-04A9-45E2-904F-166C3B497E5E}" type="presOf" srcId="{26D9DC26-5C4D-4F6C-A298-1DEAAEA6D098}" destId="{73852D5B-5063-4A9F-936E-6AD03018119D}" srcOrd="0" destOrd="0" presId="urn:microsoft.com/office/officeart/2005/8/layout/venn3"/>
    <dgm:cxn modelId="{DAD591C5-5300-4E16-B884-8772CF88000D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7FF69BDA-5C5F-407F-98DC-E72A134447B0}" type="presParOf" srcId="{EED9949D-1149-48AC-BFA8-3B448F10D5F0}" destId="{B9A5FFA2-CE2D-46ED-8592-22E74119DDB5}" srcOrd="0" destOrd="0" presId="urn:microsoft.com/office/officeart/2005/8/layout/venn3"/>
    <dgm:cxn modelId="{8C64FF20-B5EC-4E7A-8FC5-6D9F76FAD766}" type="presParOf" srcId="{EED9949D-1149-48AC-BFA8-3B448F10D5F0}" destId="{732ABA2C-E795-4988-9D55-29B6BC4D5837}" srcOrd="1" destOrd="0" presId="urn:microsoft.com/office/officeart/2005/8/layout/venn3"/>
    <dgm:cxn modelId="{1E3DBF62-DD38-4ABB-AA90-44B5A9E0FCB6}" type="presParOf" srcId="{EED9949D-1149-48AC-BFA8-3B448F10D5F0}" destId="{73852D5B-5063-4A9F-936E-6AD03018119D}" srcOrd="2" destOrd="0" presId="urn:microsoft.com/office/officeart/2005/8/layout/venn3"/>
    <dgm:cxn modelId="{D55995B7-3D54-4E40-86C5-8E4E28707801}" type="presParOf" srcId="{EED9949D-1149-48AC-BFA8-3B448F10D5F0}" destId="{4DAA1B8A-BA3E-495A-A0BF-2903D31C7DE3}" srcOrd="3" destOrd="0" presId="urn:microsoft.com/office/officeart/2005/8/layout/venn3"/>
    <dgm:cxn modelId="{22356A79-E46F-4003-99BF-30C6B6787D4F}" type="presParOf" srcId="{EED9949D-1149-48AC-BFA8-3B448F10D5F0}" destId="{AA711022-AFF6-4EC0-A985-D536D2EDB44D}" srcOrd="4" destOrd="0" presId="urn:microsoft.com/office/officeart/2005/8/layout/venn3"/>
    <dgm:cxn modelId="{7962453B-A056-4F96-AC6C-AB828678298E}" type="presParOf" srcId="{EED9949D-1149-48AC-BFA8-3B448F10D5F0}" destId="{E7ABF60F-1B85-43C9-915E-E7D94B416815}" srcOrd="5" destOrd="0" presId="urn:microsoft.com/office/officeart/2005/8/layout/venn3"/>
    <dgm:cxn modelId="{F4CCDD38-769C-4795-BC2D-0FF7839C9867}" type="presParOf" srcId="{EED9949D-1149-48AC-BFA8-3B448F10D5F0}" destId="{63381073-A66C-40EF-AFDA-A454ADF0D540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3450,0 тыс. рублей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chemeClr val="accent6">
            <a:alpha val="50000"/>
          </a:scheme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3450,0 тыс. рублей (100,0%)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удовлетворительная(83,0%)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66FF33">
            <a:alpha val="50000"/>
          </a:srgb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(92,0%)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23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54065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63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729BE8-2448-4DDA-87D1-D65227B73CEA}" type="presOf" srcId="{26D9DC26-5C4D-4F6C-A298-1DEAAEA6D098}" destId="{73852D5B-5063-4A9F-936E-6AD03018119D}" srcOrd="0" destOrd="0" presId="urn:microsoft.com/office/officeart/2005/8/layout/venn3"/>
    <dgm:cxn modelId="{2852E3AC-945D-45B1-9D4C-B630C6072BCE}" type="presOf" srcId="{1B2BDF9B-DC6C-41B9-8E36-F234E86CBAFC}" destId="{EED9949D-1149-48AC-BFA8-3B448F10D5F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1A889A66-5CD5-4C00-AEAE-ED325BF890E9}" type="presOf" srcId="{9F84351F-C1E6-47DE-8186-F4BDD26B3064}" destId="{63381073-A66C-40EF-AFDA-A454ADF0D54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353639AE-2EE8-4BC4-8C09-C64150632905}" type="presOf" srcId="{32C475D9-450A-4569-8B12-3224F6A412BF}" destId="{AA711022-AFF6-4EC0-A985-D536D2EDB44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9180F285-48E9-40DD-9DDA-73389557A545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7C1EC131-CFC9-452E-A84C-575059C91906}" type="presParOf" srcId="{EED9949D-1149-48AC-BFA8-3B448F10D5F0}" destId="{B9A5FFA2-CE2D-46ED-8592-22E74119DDB5}" srcOrd="0" destOrd="0" presId="urn:microsoft.com/office/officeart/2005/8/layout/venn3"/>
    <dgm:cxn modelId="{207845E0-5F02-48E6-A055-A3E7CF8B652F}" type="presParOf" srcId="{EED9949D-1149-48AC-BFA8-3B448F10D5F0}" destId="{732ABA2C-E795-4988-9D55-29B6BC4D5837}" srcOrd="1" destOrd="0" presId="urn:microsoft.com/office/officeart/2005/8/layout/venn3"/>
    <dgm:cxn modelId="{A409C0D4-6752-411D-9186-C10F501C3710}" type="presParOf" srcId="{EED9949D-1149-48AC-BFA8-3B448F10D5F0}" destId="{73852D5B-5063-4A9F-936E-6AD03018119D}" srcOrd="2" destOrd="0" presId="urn:microsoft.com/office/officeart/2005/8/layout/venn3"/>
    <dgm:cxn modelId="{84F386A3-01A8-4241-A3C2-09F16732DEBD}" type="presParOf" srcId="{EED9949D-1149-48AC-BFA8-3B448F10D5F0}" destId="{4DAA1B8A-BA3E-495A-A0BF-2903D31C7DE3}" srcOrd="3" destOrd="0" presId="urn:microsoft.com/office/officeart/2005/8/layout/venn3"/>
    <dgm:cxn modelId="{CB48BEDC-CC62-408C-81E1-71E11B56C1EA}" type="presParOf" srcId="{EED9949D-1149-48AC-BFA8-3B448F10D5F0}" destId="{AA711022-AFF6-4EC0-A985-D536D2EDB44D}" srcOrd="4" destOrd="0" presId="urn:microsoft.com/office/officeart/2005/8/layout/venn3"/>
    <dgm:cxn modelId="{3649596A-D7E5-4B0B-A2D1-86FFB8ABE628}" type="presParOf" srcId="{EED9949D-1149-48AC-BFA8-3B448F10D5F0}" destId="{E7ABF60F-1B85-43C9-915E-E7D94B416815}" srcOrd="5" destOrd="0" presId="urn:microsoft.com/office/officeart/2005/8/layout/venn3"/>
    <dgm:cxn modelId="{6B7EDF46-A99F-40D1-B755-74E8E08F4AD1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0099FF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40001,2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39503,7 тыс. рублей (98,8%)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7030A0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(83,0%)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(92,0%)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38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89970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5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27EA8552-32AC-4942-A5E0-E54ED8E132DD}" type="presOf" srcId="{1B2BDF9B-DC6C-41B9-8E36-F234E86CBAFC}" destId="{EED9949D-1149-48AC-BFA8-3B448F10D5F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E005BFC5-A58D-4D4F-B684-320FBEAECD82}" type="presOf" srcId="{26D9DC26-5C4D-4F6C-A298-1DEAAEA6D098}" destId="{73852D5B-5063-4A9F-936E-6AD03018119D}" srcOrd="0" destOrd="0" presId="urn:microsoft.com/office/officeart/2005/8/layout/venn3"/>
    <dgm:cxn modelId="{6B122ECC-3DB0-479A-A4BA-E4B91FBA005D}" type="presOf" srcId="{9F84351F-C1E6-47DE-8186-F4BDD26B3064}" destId="{63381073-A66C-40EF-AFDA-A454ADF0D54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8E5CE9CA-5493-4D39-AEBE-BE8E9E7320C4}" type="presOf" srcId="{B446078F-C01E-47AE-8364-F81F9BCDEAF0}" destId="{B9A5FFA2-CE2D-46ED-8592-22E74119DDB5}" srcOrd="0" destOrd="0" presId="urn:microsoft.com/office/officeart/2005/8/layout/venn3"/>
    <dgm:cxn modelId="{482ABC7E-B318-4FF0-A310-037B84AADE6F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14042818-8932-4618-AEF4-59379E7869C0}" type="presParOf" srcId="{EED9949D-1149-48AC-BFA8-3B448F10D5F0}" destId="{B9A5FFA2-CE2D-46ED-8592-22E74119DDB5}" srcOrd="0" destOrd="0" presId="urn:microsoft.com/office/officeart/2005/8/layout/venn3"/>
    <dgm:cxn modelId="{8FA54295-3276-4E80-A8F3-97819DEB1377}" type="presParOf" srcId="{EED9949D-1149-48AC-BFA8-3B448F10D5F0}" destId="{732ABA2C-E795-4988-9D55-29B6BC4D5837}" srcOrd="1" destOrd="0" presId="urn:microsoft.com/office/officeart/2005/8/layout/venn3"/>
    <dgm:cxn modelId="{D9E8E426-520C-45E5-9639-F03A4710EB78}" type="presParOf" srcId="{EED9949D-1149-48AC-BFA8-3B448F10D5F0}" destId="{73852D5B-5063-4A9F-936E-6AD03018119D}" srcOrd="2" destOrd="0" presId="urn:microsoft.com/office/officeart/2005/8/layout/venn3"/>
    <dgm:cxn modelId="{0ED1DC13-A830-4DFD-B1D2-4505B6EBE742}" type="presParOf" srcId="{EED9949D-1149-48AC-BFA8-3B448F10D5F0}" destId="{4DAA1B8A-BA3E-495A-A0BF-2903D31C7DE3}" srcOrd="3" destOrd="0" presId="urn:microsoft.com/office/officeart/2005/8/layout/venn3"/>
    <dgm:cxn modelId="{783868D8-E863-43A5-BA57-D45759665029}" type="presParOf" srcId="{EED9949D-1149-48AC-BFA8-3B448F10D5F0}" destId="{AA711022-AFF6-4EC0-A985-D536D2EDB44D}" srcOrd="4" destOrd="0" presId="urn:microsoft.com/office/officeart/2005/8/layout/venn3"/>
    <dgm:cxn modelId="{378AAA2D-D0A9-4029-98C9-F00DDD95384E}" type="presParOf" srcId="{EED9949D-1149-48AC-BFA8-3B448F10D5F0}" destId="{E7ABF60F-1B85-43C9-915E-E7D94B416815}" srcOrd="5" destOrd="0" presId="urn:microsoft.com/office/officeart/2005/8/layout/venn3"/>
    <dgm:cxn modelId="{AF89071F-3BC2-433E-87D9-329A551D6ED5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33CC33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10745,1тыс.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33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10405,8 тыс. рублей (96,8%)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CC3399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(100%)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9293" custScaleY="1174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6932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20691" custScaleY="118601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73646" custScaleY="118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A54A8F-FB9A-483C-9DD2-A4FE29260B78}" type="presOf" srcId="{26D9DC26-5C4D-4F6C-A298-1DEAAEA6D098}" destId="{73852D5B-5063-4A9F-936E-6AD03018119D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E0762EEC-8765-4842-BAE3-510FEF447876}" type="presOf" srcId="{9F84351F-C1E6-47DE-8186-F4BDD26B3064}" destId="{63381073-A66C-40EF-AFDA-A454ADF0D540}" srcOrd="0" destOrd="0" presId="urn:microsoft.com/office/officeart/2005/8/layout/venn3"/>
    <dgm:cxn modelId="{156D122B-021C-45F0-876E-F7078E7DB6D2}" type="presOf" srcId="{B446078F-C01E-47AE-8364-F81F9BCDEAF0}" destId="{B9A5FFA2-CE2D-46ED-8592-22E74119DDB5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36139210-401D-4726-8FEE-45C62ECA6F02}" type="presOf" srcId="{32C475D9-450A-4569-8B12-3224F6A412BF}" destId="{AA711022-AFF6-4EC0-A985-D536D2EDB44D}" srcOrd="0" destOrd="0" presId="urn:microsoft.com/office/officeart/2005/8/layout/venn3"/>
    <dgm:cxn modelId="{3658ADA7-A2BE-4565-B59D-56E93BCB4699}" type="presOf" srcId="{1B2BDF9B-DC6C-41B9-8E36-F234E86CBAFC}" destId="{EED9949D-1149-48AC-BFA8-3B448F10D5F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8A6FDB6F-AFDF-42B2-A6AD-7D4C8D75C87A}" type="presParOf" srcId="{EED9949D-1149-48AC-BFA8-3B448F10D5F0}" destId="{B9A5FFA2-CE2D-46ED-8592-22E74119DDB5}" srcOrd="0" destOrd="0" presId="urn:microsoft.com/office/officeart/2005/8/layout/venn3"/>
    <dgm:cxn modelId="{EB576C5D-1482-4C18-AD12-FD896E3A3534}" type="presParOf" srcId="{EED9949D-1149-48AC-BFA8-3B448F10D5F0}" destId="{732ABA2C-E795-4988-9D55-29B6BC4D5837}" srcOrd="1" destOrd="0" presId="urn:microsoft.com/office/officeart/2005/8/layout/venn3"/>
    <dgm:cxn modelId="{A3F6756E-85DF-4E16-886D-3E19807A359A}" type="presParOf" srcId="{EED9949D-1149-48AC-BFA8-3B448F10D5F0}" destId="{73852D5B-5063-4A9F-936E-6AD03018119D}" srcOrd="2" destOrd="0" presId="urn:microsoft.com/office/officeart/2005/8/layout/venn3"/>
    <dgm:cxn modelId="{1C1B8463-D9CE-4BFA-8E2D-22B0FE71ED6C}" type="presParOf" srcId="{EED9949D-1149-48AC-BFA8-3B448F10D5F0}" destId="{4DAA1B8A-BA3E-495A-A0BF-2903D31C7DE3}" srcOrd="3" destOrd="0" presId="urn:microsoft.com/office/officeart/2005/8/layout/venn3"/>
    <dgm:cxn modelId="{10586DDE-88CA-4D99-ADBB-06A36E5A9BD1}" type="presParOf" srcId="{EED9949D-1149-48AC-BFA8-3B448F10D5F0}" destId="{AA711022-AFF6-4EC0-A985-D536D2EDB44D}" srcOrd="4" destOrd="0" presId="urn:microsoft.com/office/officeart/2005/8/layout/venn3"/>
    <dgm:cxn modelId="{5DB0C461-D5D3-4CDF-B954-4D3FBA9A0368}" type="presParOf" srcId="{EED9949D-1149-48AC-BFA8-3B448F10D5F0}" destId="{E7ABF60F-1B85-43C9-915E-E7D94B416815}" srcOrd="5" destOrd="0" presId="urn:microsoft.com/office/officeart/2005/8/layout/venn3"/>
    <dgm:cxn modelId="{4C7ABD21-F3D5-48A8-AB45-18AAC52707C1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CC00FF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54716,4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00CC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54609,1 тыс. рублей (99,8%)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3399FF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(92,0%)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66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высокий(96,0%)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38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246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5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B536A3-6443-45CA-9E8B-1CF1EC183453}" type="presOf" srcId="{9F84351F-C1E6-47DE-8186-F4BDD26B3064}" destId="{63381073-A66C-40EF-AFDA-A454ADF0D54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E85D8A0A-5ACF-4BCF-8B50-3AB3EA3C8465}" type="presOf" srcId="{26D9DC26-5C4D-4F6C-A298-1DEAAEA6D098}" destId="{73852D5B-5063-4A9F-936E-6AD03018119D}" srcOrd="0" destOrd="0" presId="urn:microsoft.com/office/officeart/2005/8/layout/venn3"/>
    <dgm:cxn modelId="{EFF59B51-1355-403A-B6DF-1111709E2D4C}" type="presOf" srcId="{B446078F-C01E-47AE-8364-F81F9BCDEAF0}" destId="{B9A5FFA2-CE2D-46ED-8592-22E74119DDB5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361F7135-5E14-4B37-80EC-1B3F01E27F90}" type="presOf" srcId="{1B2BDF9B-DC6C-41B9-8E36-F234E86CBAFC}" destId="{EED9949D-1149-48AC-BFA8-3B448F10D5F0}" srcOrd="0" destOrd="0" presId="urn:microsoft.com/office/officeart/2005/8/layout/venn3"/>
    <dgm:cxn modelId="{E02B25A2-E961-49C9-94C9-3A553D9AA4CC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1F888CDB-DDBB-4884-B9D3-6E420EE6C47D}" type="presParOf" srcId="{EED9949D-1149-48AC-BFA8-3B448F10D5F0}" destId="{B9A5FFA2-CE2D-46ED-8592-22E74119DDB5}" srcOrd="0" destOrd="0" presId="urn:microsoft.com/office/officeart/2005/8/layout/venn3"/>
    <dgm:cxn modelId="{DA64D94B-E575-4F21-AF78-6FCE454D4AA9}" type="presParOf" srcId="{EED9949D-1149-48AC-BFA8-3B448F10D5F0}" destId="{732ABA2C-E795-4988-9D55-29B6BC4D5837}" srcOrd="1" destOrd="0" presId="urn:microsoft.com/office/officeart/2005/8/layout/venn3"/>
    <dgm:cxn modelId="{B24DC93B-ACE2-45F2-9356-19ED91ABDC90}" type="presParOf" srcId="{EED9949D-1149-48AC-BFA8-3B448F10D5F0}" destId="{73852D5B-5063-4A9F-936E-6AD03018119D}" srcOrd="2" destOrd="0" presId="urn:microsoft.com/office/officeart/2005/8/layout/venn3"/>
    <dgm:cxn modelId="{E32A2915-352B-4CA7-B936-7DE6E3E4A889}" type="presParOf" srcId="{EED9949D-1149-48AC-BFA8-3B448F10D5F0}" destId="{4DAA1B8A-BA3E-495A-A0BF-2903D31C7DE3}" srcOrd="3" destOrd="0" presId="urn:microsoft.com/office/officeart/2005/8/layout/venn3"/>
    <dgm:cxn modelId="{62CE503A-A061-46F6-BB52-9C3FE1339BB2}" type="presParOf" srcId="{EED9949D-1149-48AC-BFA8-3B448F10D5F0}" destId="{AA711022-AFF6-4EC0-A985-D536D2EDB44D}" srcOrd="4" destOrd="0" presId="urn:microsoft.com/office/officeart/2005/8/layout/venn3"/>
    <dgm:cxn modelId="{94F155BA-4BF2-4737-899D-33D585A9B4CC}" type="presParOf" srcId="{EED9949D-1149-48AC-BFA8-3B448F10D5F0}" destId="{E7ABF60F-1B85-43C9-915E-E7D94B416815}" srcOrd="5" destOrd="0" presId="urn:microsoft.com/office/officeart/2005/8/layout/venn3"/>
    <dgm:cxn modelId="{49945D75-9AC7-43E2-8E7C-CE4954B4D9BB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33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522921,2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0033CC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521710,2тыс. рублей (99,8%)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CC00CC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38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246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5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0326F6-4993-4D59-BAE3-A44AE9135A03}" type="presOf" srcId="{1B2BDF9B-DC6C-41B9-8E36-F234E86CBAFC}" destId="{EED9949D-1149-48AC-BFA8-3B448F10D5F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9AB02BB6-EFF5-4C95-8458-9F928060C328}" type="presOf" srcId="{9F84351F-C1E6-47DE-8186-F4BDD26B3064}" destId="{63381073-A66C-40EF-AFDA-A454ADF0D540}" srcOrd="0" destOrd="0" presId="urn:microsoft.com/office/officeart/2005/8/layout/venn3"/>
    <dgm:cxn modelId="{23B69174-C436-4D75-9474-8F592D00E991}" type="presOf" srcId="{B446078F-C01E-47AE-8364-F81F9BCDEAF0}" destId="{B9A5FFA2-CE2D-46ED-8592-22E74119DDB5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BE8C231F-5BB8-4ABC-A7F6-8AC9809B6D57}" type="presOf" srcId="{32C475D9-450A-4569-8B12-3224F6A412BF}" destId="{AA711022-AFF6-4EC0-A985-D536D2EDB44D}" srcOrd="0" destOrd="0" presId="urn:microsoft.com/office/officeart/2005/8/layout/venn3"/>
    <dgm:cxn modelId="{BDB7F816-92DA-43E6-9217-8619B3B9D720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8DB5F618-6D98-473A-B6BF-C543824BC43D}" type="presParOf" srcId="{EED9949D-1149-48AC-BFA8-3B448F10D5F0}" destId="{B9A5FFA2-CE2D-46ED-8592-22E74119DDB5}" srcOrd="0" destOrd="0" presId="urn:microsoft.com/office/officeart/2005/8/layout/venn3"/>
    <dgm:cxn modelId="{DA7854BD-3ABF-4C4D-BD4B-E170EC471923}" type="presParOf" srcId="{EED9949D-1149-48AC-BFA8-3B448F10D5F0}" destId="{732ABA2C-E795-4988-9D55-29B6BC4D5837}" srcOrd="1" destOrd="0" presId="urn:microsoft.com/office/officeart/2005/8/layout/venn3"/>
    <dgm:cxn modelId="{59D8B1FE-66A2-4AB0-BB38-C7442DF84715}" type="presParOf" srcId="{EED9949D-1149-48AC-BFA8-3B448F10D5F0}" destId="{73852D5B-5063-4A9F-936E-6AD03018119D}" srcOrd="2" destOrd="0" presId="urn:microsoft.com/office/officeart/2005/8/layout/venn3"/>
    <dgm:cxn modelId="{7D8DE063-A2F4-49CA-84EA-F88BF06A9186}" type="presParOf" srcId="{EED9949D-1149-48AC-BFA8-3B448F10D5F0}" destId="{4DAA1B8A-BA3E-495A-A0BF-2903D31C7DE3}" srcOrd="3" destOrd="0" presId="urn:microsoft.com/office/officeart/2005/8/layout/venn3"/>
    <dgm:cxn modelId="{ADD87EC6-AA3B-4A2C-AE26-D72F2E249D16}" type="presParOf" srcId="{EED9949D-1149-48AC-BFA8-3B448F10D5F0}" destId="{AA711022-AFF6-4EC0-A985-D536D2EDB44D}" srcOrd="4" destOrd="0" presId="urn:microsoft.com/office/officeart/2005/8/layout/venn3"/>
    <dgm:cxn modelId="{DF5448D9-8CF1-4D05-88F2-F5D614C146B9}" type="presParOf" srcId="{EED9949D-1149-48AC-BFA8-3B448F10D5F0}" destId="{E7ABF60F-1B85-43C9-915E-E7D94B416815}" srcOrd="5" destOrd="0" presId="urn:microsoft.com/office/officeart/2005/8/layout/venn3"/>
    <dgm:cxn modelId="{C6028D9F-2E89-44F7-A4AE-F314D422C863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00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34859,0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32338,2тыс. рублей (92,8%)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3399FF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99CC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38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246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5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555377-DD14-4AC8-BC5A-BB775D943AC9}" type="presOf" srcId="{1B2BDF9B-DC6C-41B9-8E36-F234E86CBAFC}" destId="{EED9949D-1149-48AC-BFA8-3B448F10D5F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7CE7A76B-14DC-48E3-B0D5-A5485483AAA0}" type="presOf" srcId="{32C475D9-450A-4569-8B12-3224F6A412BF}" destId="{AA711022-AFF6-4EC0-A985-D536D2EDB44D}" srcOrd="0" destOrd="0" presId="urn:microsoft.com/office/officeart/2005/8/layout/venn3"/>
    <dgm:cxn modelId="{1664F71D-DBC8-4E41-84DC-20CC300F7707}" type="presOf" srcId="{B446078F-C01E-47AE-8364-F81F9BCDEAF0}" destId="{B9A5FFA2-CE2D-46ED-8592-22E74119DDB5}" srcOrd="0" destOrd="0" presId="urn:microsoft.com/office/officeart/2005/8/layout/venn3"/>
    <dgm:cxn modelId="{A951A66C-B1A9-41B0-8217-99C02635D76A}" type="presOf" srcId="{26D9DC26-5C4D-4F6C-A298-1DEAAEA6D098}" destId="{73852D5B-5063-4A9F-936E-6AD03018119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43490AEB-BC48-4D09-A44A-D1802A66242F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79CBD141-6766-46B2-9628-D93994A8DC85}" type="presParOf" srcId="{EED9949D-1149-48AC-BFA8-3B448F10D5F0}" destId="{B9A5FFA2-CE2D-46ED-8592-22E74119DDB5}" srcOrd="0" destOrd="0" presId="urn:microsoft.com/office/officeart/2005/8/layout/venn3"/>
    <dgm:cxn modelId="{DC01CAFA-1533-4B46-B645-C95E22127FF6}" type="presParOf" srcId="{EED9949D-1149-48AC-BFA8-3B448F10D5F0}" destId="{732ABA2C-E795-4988-9D55-29B6BC4D5837}" srcOrd="1" destOrd="0" presId="urn:microsoft.com/office/officeart/2005/8/layout/venn3"/>
    <dgm:cxn modelId="{7605073D-5FBE-4E6E-B925-6D6C378DD5DC}" type="presParOf" srcId="{EED9949D-1149-48AC-BFA8-3B448F10D5F0}" destId="{73852D5B-5063-4A9F-936E-6AD03018119D}" srcOrd="2" destOrd="0" presId="urn:microsoft.com/office/officeart/2005/8/layout/venn3"/>
    <dgm:cxn modelId="{E9ED683C-6379-4AAD-A72D-577194B7F8AC}" type="presParOf" srcId="{EED9949D-1149-48AC-BFA8-3B448F10D5F0}" destId="{4DAA1B8A-BA3E-495A-A0BF-2903D31C7DE3}" srcOrd="3" destOrd="0" presId="urn:microsoft.com/office/officeart/2005/8/layout/venn3"/>
    <dgm:cxn modelId="{AF595836-B301-4476-9DA5-37A585ABF96F}" type="presParOf" srcId="{EED9949D-1149-48AC-BFA8-3B448F10D5F0}" destId="{AA711022-AFF6-4EC0-A985-D536D2EDB44D}" srcOrd="4" destOrd="0" presId="urn:microsoft.com/office/officeart/2005/8/layout/venn3"/>
    <dgm:cxn modelId="{A319A56A-D185-49B4-B67F-91BA90F2FA36}" type="presParOf" srcId="{EED9949D-1149-48AC-BFA8-3B448F10D5F0}" destId="{E7ABF60F-1B85-43C9-915E-E7D94B416815}" srcOrd="5" destOrd="0" presId="urn:microsoft.com/office/officeart/2005/8/layout/venn3"/>
    <dgm:cxn modelId="{2523384F-CD5D-4F0E-A087-A0001D78194A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108 424,7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chemeClr val="accent6">
            <a:alpha val="50000"/>
          </a:scheme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97 651,5 тыс. рублей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(90.1%)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низкая (45,0%)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66FF33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(75,0%)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23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39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639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C5A13-7051-4F27-ACE5-305E1B091DC5}" type="presOf" srcId="{32C475D9-450A-4569-8B12-3224F6A412BF}" destId="{AA711022-AFF6-4EC0-A985-D536D2EDB44D}" srcOrd="0" destOrd="0" presId="urn:microsoft.com/office/officeart/2005/8/layout/venn3"/>
    <dgm:cxn modelId="{DA906BB6-4965-4F69-915C-774EE2720EED}" type="presOf" srcId="{1B2BDF9B-DC6C-41B9-8E36-F234E86CBAFC}" destId="{EED9949D-1149-48AC-BFA8-3B448F10D5F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4C1C7BD6-5F57-4F0D-B69D-9DB15CD9A698}" type="presOf" srcId="{9F84351F-C1E6-47DE-8186-F4BDD26B3064}" destId="{63381073-A66C-40EF-AFDA-A454ADF0D54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D1B029E7-E0C5-4063-95C7-0FCACBDD5E02}" type="presOf" srcId="{B446078F-C01E-47AE-8364-F81F9BCDEAF0}" destId="{B9A5FFA2-CE2D-46ED-8592-22E74119DDB5}" srcOrd="0" destOrd="0" presId="urn:microsoft.com/office/officeart/2005/8/layout/venn3"/>
    <dgm:cxn modelId="{47B84482-DB00-4E06-A359-EB07B9D390F9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C6A8DA46-F700-4CA3-9AF0-CA19E41390D8}" type="presParOf" srcId="{EED9949D-1149-48AC-BFA8-3B448F10D5F0}" destId="{B9A5FFA2-CE2D-46ED-8592-22E74119DDB5}" srcOrd="0" destOrd="0" presId="urn:microsoft.com/office/officeart/2005/8/layout/venn3"/>
    <dgm:cxn modelId="{2DA67D35-0F9F-4380-9B05-BD9698E7C53A}" type="presParOf" srcId="{EED9949D-1149-48AC-BFA8-3B448F10D5F0}" destId="{732ABA2C-E795-4988-9D55-29B6BC4D5837}" srcOrd="1" destOrd="0" presId="urn:microsoft.com/office/officeart/2005/8/layout/venn3"/>
    <dgm:cxn modelId="{29068DBB-45B9-4F0B-A154-0EAB322885BC}" type="presParOf" srcId="{EED9949D-1149-48AC-BFA8-3B448F10D5F0}" destId="{73852D5B-5063-4A9F-936E-6AD03018119D}" srcOrd="2" destOrd="0" presId="urn:microsoft.com/office/officeart/2005/8/layout/venn3"/>
    <dgm:cxn modelId="{C0A34148-D751-49B1-81EC-8393766B8F8E}" type="presParOf" srcId="{EED9949D-1149-48AC-BFA8-3B448F10D5F0}" destId="{4DAA1B8A-BA3E-495A-A0BF-2903D31C7DE3}" srcOrd="3" destOrd="0" presId="urn:microsoft.com/office/officeart/2005/8/layout/venn3"/>
    <dgm:cxn modelId="{C975F6F5-D9A4-4B38-8E12-49436CDCBB44}" type="presParOf" srcId="{EED9949D-1149-48AC-BFA8-3B448F10D5F0}" destId="{AA711022-AFF6-4EC0-A985-D536D2EDB44D}" srcOrd="4" destOrd="0" presId="urn:microsoft.com/office/officeart/2005/8/layout/venn3"/>
    <dgm:cxn modelId="{9640AA97-3296-45FB-86E7-798DDE811FEE}" type="presParOf" srcId="{EED9949D-1149-48AC-BFA8-3B448F10D5F0}" destId="{E7ABF60F-1B85-43C9-915E-E7D94B416815}" srcOrd="5" destOrd="0" presId="urn:microsoft.com/office/officeart/2005/8/layout/venn3"/>
    <dgm:cxn modelId="{EC918066-607F-4596-A2CE-9DCF19467103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0066FF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–62 568,7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66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62 557,5тыс. рублей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008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33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38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246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5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999048-C783-4BFD-A84F-C169875650E5}" type="presOf" srcId="{B446078F-C01E-47AE-8364-F81F9BCDEAF0}" destId="{B9A5FFA2-CE2D-46ED-8592-22E74119DDB5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E099F3B4-0D8A-4C85-9628-9B455F184E87}" type="presOf" srcId="{32C475D9-450A-4569-8B12-3224F6A412BF}" destId="{AA711022-AFF6-4EC0-A985-D536D2EDB44D}" srcOrd="0" destOrd="0" presId="urn:microsoft.com/office/officeart/2005/8/layout/venn3"/>
    <dgm:cxn modelId="{D1A30065-1C9B-440D-928B-9F3D2FBCFFC4}" type="presOf" srcId="{1B2BDF9B-DC6C-41B9-8E36-F234E86CBAFC}" destId="{EED9949D-1149-48AC-BFA8-3B448F10D5F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99013218-EE16-4694-96A3-702B7B91EA9A}" type="presOf" srcId="{9F84351F-C1E6-47DE-8186-F4BDD26B3064}" destId="{63381073-A66C-40EF-AFDA-A454ADF0D540}" srcOrd="0" destOrd="0" presId="urn:microsoft.com/office/officeart/2005/8/layout/venn3"/>
    <dgm:cxn modelId="{4D4B08E5-A491-46B5-AF22-0AEF805CD739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8BBF6EF2-06F1-4473-8717-94269EDD8DD1}" type="presParOf" srcId="{EED9949D-1149-48AC-BFA8-3B448F10D5F0}" destId="{B9A5FFA2-CE2D-46ED-8592-22E74119DDB5}" srcOrd="0" destOrd="0" presId="urn:microsoft.com/office/officeart/2005/8/layout/venn3"/>
    <dgm:cxn modelId="{0D7E74AC-D71C-4DAF-BD31-92C6DDAD241D}" type="presParOf" srcId="{EED9949D-1149-48AC-BFA8-3B448F10D5F0}" destId="{732ABA2C-E795-4988-9D55-29B6BC4D5837}" srcOrd="1" destOrd="0" presId="urn:microsoft.com/office/officeart/2005/8/layout/venn3"/>
    <dgm:cxn modelId="{FFD4494F-D891-4A70-A020-5346F41A8BD0}" type="presParOf" srcId="{EED9949D-1149-48AC-BFA8-3B448F10D5F0}" destId="{73852D5B-5063-4A9F-936E-6AD03018119D}" srcOrd="2" destOrd="0" presId="urn:microsoft.com/office/officeart/2005/8/layout/venn3"/>
    <dgm:cxn modelId="{81216233-1DC9-498B-A929-BD3D7147D9B1}" type="presParOf" srcId="{EED9949D-1149-48AC-BFA8-3B448F10D5F0}" destId="{4DAA1B8A-BA3E-495A-A0BF-2903D31C7DE3}" srcOrd="3" destOrd="0" presId="urn:microsoft.com/office/officeart/2005/8/layout/venn3"/>
    <dgm:cxn modelId="{4941A41C-39DA-40F3-A1EE-3EA3579B19D0}" type="presParOf" srcId="{EED9949D-1149-48AC-BFA8-3B448F10D5F0}" destId="{AA711022-AFF6-4EC0-A985-D536D2EDB44D}" srcOrd="4" destOrd="0" presId="urn:microsoft.com/office/officeart/2005/8/layout/venn3"/>
    <dgm:cxn modelId="{333227ED-B548-43C0-8F67-39EC311193F5}" type="presParOf" srcId="{EED9949D-1149-48AC-BFA8-3B448F10D5F0}" destId="{E7ABF60F-1B85-43C9-915E-E7D94B416815}" srcOrd="5" destOrd="0" presId="urn:microsoft.com/office/officeart/2005/8/layout/venn3"/>
    <dgm:cxn modelId="{959A5D37-F406-47F8-A85C-50BBFFA542CC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1695,5 тыс. рублей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00FF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1695,5 тыс. рублей (100,0%)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низкая (72,0%)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0066FF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низкий (66,0%)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25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41434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37390" custScaleY="82892" custLinFactNeighborX="9782" custLinFactNeighborY="-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4A0421-DA88-486E-A46C-585C16A983F3}" type="presOf" srcId="{26D9DC26-5C4D-4F6C-A298-1DEAAEA6D098}" destId="{73852D5B-5063-4A9F-936E-6AD03018119D}" srcOrd="0" destOrd="0" presId="urn:microsoft.com/office/officeart/2005/8/layout/venn3"/>
    <dgm:cxn modelId="{0E47044E-8BF2-46EB-AD64-92478DEA4DCB}" type="presOf" srcId="{32C475D9-450A-4569-8B12-3224F6A412BF}" destId="{AA711022-AFF6-4EC0-A985-D536D2EDB44D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28038199-F504-4724-9656-EF2019954D0B}" type="presOf" srcId="{9F84351F-C1E6-47DE-8186-F4BDD26B3064}" destId="{63381073-A66C-40EF-AFDA-A454ADF0D540}" srcOrd="0" destOrd="0" presId="urn:microsoft.com/office/officeart/2005/8/layout/venn3"/>
    <dgm:cxn modelId="{44FB7F78-46F4-4E7F-878E-ACCEF20982DB}" type="presOf" srcId="{1B2BDF9B-DC6C-41B9-8E36-F234E86CBAFC}" destId="{EED9949D-1149-48AC-BFA8-3B448F10D5F0}" srcOrd="0" destOrd="0" presId="urn:microsoft.com/office/officeart/2005/8/layout/venn3"/>
    <dgm:cxn modelId="{8FE61C7C-4A6E-4720-AFB4-60F3581896FE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EB3BB475-1F73-48A4-A030-637CDC0F9B2F}" type="presParOf" srcId="{EED9949D-1149-48AC-BFA8-3B448F10D5F0}" destId="{B9A5FFA2-CE2D-46ED-8592-22E74119DDB5}" srcOrd="0" destOrd="0" presId="urn:microsoft.com/office/officeart/2005/8/layout/venn3"/>
    <dgm:cxn modelId="{4D6BDE3D-0096-4CEA-81A7-878E5C213AA5}" type="presParOf" srcId="{EED9949D-1149-48AC-BFA8-3B448F10D5F0}" destId="{732ABA2C-E795-4988-9D55-29B6BC4D5837}" srcOrd="1" destOrd="0" presId="urn:microsoft.com/office/officeart/2005/8/layout/venn3"/>
    <dgm:cxn modelId="{53E4FECA-5ECD-4AB1-9A1F-8998342A64E9}" type="presParOf" srcId="{EED9949D-1149-48AC-BFA8-3B448F10D5F0}" destId="{73852D5B-5063-4A9F-936E-6AD03018119D}" srcOrd="2" destOrd="0" presId="urn:microsoft.com/office/officeart/2005/8/layout/venn3"/>
    <dgm:cxn modelId="{061F51C4-5F8C-456B-B6DD-D1C1B6814303}" type="presParOf" srcId="{EED9949D-1149-48AC-BFA8-3B448F10D5F0}" destId="{4DAA1B8A-BA3E-495A-A0BF-2903D31C7DE3}" srcOrd="3" destOrd="0" presId="urn:microsoft.com/office/officeart/2005/8/layout/venn3"/>
    <dgm:cxn modelId="{BB15BA50-53B9-4155-A2C5-B423A74B1A2D}" type="presParOf" srcId="{EED9949D-1149-48AC-BFA8-3B448F10D5F0}" destId="{AA711022-AFF6-4EC0-A985-D536D2EDB44D}" srcOrd="4" destOrd="0" presId="urn:microsoft.com/office/officeart/2005/8/layout/venn3"/>
    <dgm:cxn modelId="{29E37422-10E0-4344-BCDB-9DD4E69EB45D}" type="presParOf" srcId="{EED9949D-1149-48AC-BFA8-3B448F10D5F0}" destId="{E7ABF60F-1B85-43C9-915E-E7D94B416815}" srcOrd="5" destOrd="0" presId="urn:microsoft.com/office/officeart/2005/8/layout/venn3"/>
    <dgm:cxn modelId="{F0EDD013-0B9D-4B51-A4E6-E5736196F4EA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0099FF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8248,7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0A14E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8213,9 тыс. рублей (99,6%)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7030A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(89%)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(95%)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23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7849" custScaleY="109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385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6130C6-90C4-4191-B80D-EC7533BF2EA8}" type="presOf" srcId="{9F84351F-C1E6-47DE-8186-F4BDD26B3064}" destId="{63381073-A66C-40EF-AFDA-A454ADF0D54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972EE982-6602-4370-9F98-81E15B19E98F}" type="presOf" srcId="{26D9DC26-5C4D-4F6C-A298-1DEAAEA6D098}" destId="{73852D5B-5063-4A9F-936E-6AD03018119D}" srcOrd="0" destOrd="0" presId="urn:microsoft.com/office/officeart/2005/8/layout/venn3"/>
    <dgm:cxn modelId="{8BF01523-69A2-4E4C-8FA1-DD9C1491F989}" type="presOf" srcId="{1B2BDF9B-DC6C-41B9-8E36-F234E86CBAFC}" destId="{EED9949D-1149-48AC-BFA8-3B448F10D5F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131F8337-6CFD-4C76-BDDA-5F5B891A2C40}" type="presOf" srcId="{B446078F-C01E-47AE-8364-F81F9BCDEAF0}" destId="{B9A5FFA2-CE2D-46ED-8592-22E74119DDB5}" srcOrd="0" destOrd="0" presId="urn:microsoft.com/office/officeart/2005/8/layout/venn3"/>
    <dgm:cxn modelId="{9FFF9A37-2201-4CB5-A5BD-A4CAF72DCDD6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8C8D0849-5D29-487C-B7CB-E7BC76CB7EC4}" type="presParOf" srcId="{EED9949D-1149-48AC-BFA8-3B448F10D5F0}" destId="{B9A5FFA2-CE2D-46ED-8592-22E74119DDB5}" srcOrd="0" destOrd="0" presId="urn:microsoft.com/office/officeart/2005/8/layout/venn3"/>
    <dgm:cxn modelId="{632D92BE-BBBE-40F4-8B37-7965E0C4391B}" type="presParOf" srcId="{EED9949D-1149-48AC-BFA8-3B448F10D5F0}" destId="{732ABA2C-E795-4988-9D55-29B6BC4D5837}" srcOrd="1" destOrd="0" presId="urn:microsoft.com/office/officeart/2005/8/layout/venn3"/>
    <dgm:cxn modelId="{6FC944F0-3AFA-4251-B44E-9D74FCD188C8}" type="presParOf" srcId="{EED9949D-1149-48AC-BFA8-3B448F10D5F0}" destId="{73852D5B-5063-4A9F-936E-6AD03018119D}" srcOrd="2" destOrd="0" presId="urn:microsoft.com/office/officeart/2005/8/layout/venn3"/>
    <dgm:cxn modelId="{CDEC588F-356F-485B-AD6B-CD97B7BF1632}" type="presParOf" srcId="{EED9949D-1149-48AC-BFA8-3B448F10D5F0}" destId="{4DAA1B8A-BA3E-495A-A0BF-2903D31C7DE3}" srcOrd="3" destOrd="0" presId="urn:microsoft.com/office/officeart/2005/8/layout/venn3"/>
    <dgm:cxn modelId="{0E5B59C3-7259-41EC-97BD-14ADC23A2288}" type="presParOf" srcId="{EED9949D-1149-48AC-BFA8-3B448F10D5F0}" destId="{AA711022-AFF6-4EC0-A985-D536D2EDB44D}" srcOrd="4" destOrd="0" presId="urn:microsoft.com/office/officeart/2005/8/layout/venn3"/>
    <dgm:cxn modelId="{896F3CA5-BA0E-47AB-8119-C7FF6415E494}" type="presParOf" srcId="{EED9949D-1149-48AC-BFA8-3B448F10D5F0}" destId="{E7ABF60F-1B85-43C9-915E-E7D94B416815}" srcOrd="5" destOrd="0" presId="urn:microsoft.com/office/officeart/2005/8/layout/venn3"/>
    <dgm:cxn modelId="{C3AF2E58-CF6A-4BAA-B56C-51F885861E8F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99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258,4 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245,0 тыс. рублей (94,8%)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008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(75%)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0099FF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 (89%)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9293" custScaleY="1174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6932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20691" custScaleY="118601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73646" custScaleY="118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121EF2-9893-42E2-8E54-C837FB6BB2F3}" type="presOf" srcId="{B446078F-C01E-47AE-8364-F81F9BCDEAF0}" destId="{B9A5FFA2-CE2D-46ED-8592-22E74119DDB5}" srcOrd="0" destOrd="0" presId="urn:microsoft.com/office/officeart/2005/8/layout/venn3"/>
    <dgm:cxn modelId="{1B6D58EC-98C3-4F6C-BC65-7DAE019A5F15}" type="presOf" srcId="{26D9DC26-5C4D-4F6C-A298-1DEAAEA6D098}" destId="{73852D5B-5063-4A9F-936E-6AD03018119D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58340D3-30C9-4EFE-868F-7476DFC1A4B1}" type="presOf" srcId="{32C475D9-450A-4569-8B12-3224F6A412BF}" destId="{AA711022-AFF6-4EC0-A985-D536D2EDB44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DCC1B910-6D0A-4DA4-A3F5-9889E4453F86}" type="presOf" srcId="{1B2BDF9B-DC6C-41B9-8E36-F234E86CBAFC}" destId="{EED9949D-1149-48AC-BFA8-3B448F10D5F0}" srcOrd="0" destOrd="0" presId="urn:microsoft.com/office/officeart/2005/8/layout/venn3"/>
    <dgm:cxn modelId="{0FD09CAF-1B6C-49B9-940F-A0693B274BD1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20452093-488B-41B2-8798-1912473023F3}" type="presParOf" srcId="{EED9949D-1149-48AC-BFA8-3B448F10D5F0}" destId="{B9A5FFA2-CE2D-46ED-8592-22E74119DDB5}" srcOrd="0" destOrd="0" presId="urn:microsoft.com/office/officeart/2005/8/layout/venn3"/>
    <dgm:cxn modelId="{0EC44EA0-14FE-4A7F-8ECB-3FC51FAC1BFE}" type="presParOf" srcId="{EED9949D-1149-48AC-BFA8-3B448F10D5F0}" destId="{732ABA2C-E795-4988-9D55-29B6BC4D5837}" srcOrd="1" destOrd="0" presId="urn:microsoft.com/office/officeart/2005/8/layout/venn3"/>
    <dgm:cxn modelId="{14BC726D-C282-49FE-B4EE-D30BC9785BBE}" type="presParOf" srcId="{EED9949D-1149-48AC-BFA8-3B448F10D5F0}" destId="{73852D5B-5063-4A9F-936E-6AD03018119D}" srcOrd="2" destOrd="0" presId="urn:microsoft.com/office/officeart/2005/8/layout/venn3"/>
    <dgm:cxn modelId="{E218621D-566C-431D-9618-2C91B0B553F9}" type="presParOf" srcId="{EED9949D-1149-48AC-BFA8-3B448F10D5F0}" destId="{4DAA1B8A-BA3E-495A-A0BF-2903D31C7DE3}" srcOrd="3" destOrd="0" presId="urn:microsoft.com/office/officeart/2005/8/layout/venn3"/>
    <dgm:cxn modelId="{B8885028-97D8-40DF-86B1-28E5830B0A88}" type="presParOf" srcId="{EED9949D-1149-48AC-BFA8-3B448F10D5F0}" destId="{AA711022-AFF6-4EC0-A985-D536D2EDB44D}" srcOrd="4" destOrd="0" presId="urn:microsoft.com/office/officeart/2005/8/layout/venn3"/>
    <dgm:cxn modelId="{1B69815B-2864-444B-BBA8-B1F8A0B42F79}" type="presParOf" srcId="{EED9949D-1149-48AC-BFA8-3B448F10D5F0}" destId="{E7ABF60F-1B85-43C9-915E-E7D94B416815}" srcOrd="5" destOrd="0" presId="urn:microsoft.com/office/officeart/2005/8/layout/venn3"/>
    <dgm:cxn modelId="{91C158D9-0DC5-4823-B8C2-FD84FF98AA42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0A14E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  37 955,5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CC00CC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 8 775,0тыс. рублей (23,1%)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99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 (78,0%)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9293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6932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20691" custScaleY="133475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17501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4BC199-9175-418E-B6E4-43502104B53D}" type="presOf" srcId="{B446078F-C01E-47AE-8364-F81F9BCDEAF0}" destId="{B9A5FFA2-CE2D-46ED-8592-22E74119DDB5}" srcOrd="0" destOrd="0" presId="urn:microsoft.com/office/officeart/2005/8/layout/venn3"/>
    <dgm:cxn modelId="{49E025FA-FA0D-4E5F-BFE5-5EEF63C4E094}" type="presOf" srcId="{9F84351F-C1E6-47DE-8186-F4BDD26B3064}" destId="{63381073-A66C-40EF-AFDA-A454ADF0D540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B813046-445B-406E-B8B6-22AC960CD467}" type="presOf" srcId="{26D9DC26-5C4D-4F6C-A298-1DEAAEA6D098}" destId="{73852D5B-5063-4A9F-936E-6AD03018119D}" srcOrd="0" destOrd="0" presId="urn:microsoft.com/office/officeart/2005/8/layout/venn3"/>
    <dgm:cxn modelId="{89B9E3B0-FB9B-4222-8AE1-F6C8D8623397}" type="presOf" srcId="{1B2BDF9B-DC6C-41B9-8E36-F234E86CBAFC}" destId="{EED9949D-1149-48AC-BFA8-3B448F10D5F0}" srcOrd="0" destOrd="0" presId="urn:microsoft.com/office/officeart/2005/8/layout/venn3"/>
    <dgm:cxn modelId="{30E17D13-91EC-41BD-B1AE-35EB997467FD}" type="presOf" srcId="{32C475D9-450A-4569-8B12-3224F6A412BF}" destId="{AA711022-AFF6-4EC0-A985-D536D2EDB44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C7B30CB2-CB94-49A4-9BC0-D74CCC94F91D}" type="presParOf" srcId="{EED9949D-1149-48AC-BFA8-3B448F10D5F0}" destId="{B9A5FFA2-CE2D-46ED-8592-22E74119DDB5}" srcOrd="0" destOrd="0" presId="urn:microsoft.com/office/officeart/2005/8/layout/venn3"/>
    <dgm:cxn modelId="{829DB1DA-0F9E-41B5-8018-7DA9409B8E7C}" type="presParOf" srcId="{EED9949D-1149-48AC-BFA8-3B448F10D5F0}" destId="{732ABA2C-E795-4988-9D55-29B6BC4D5837}" srcOrd="1" destOrd="0" presId="urn:microsoft.com/office/officeart/2005/8/layout/venn3"/>
    <dgm:cxn modelId="{26B88D48-180F-4E75-ACA0-C38ADC143804}" type="presParOf" srcId="{EED9949D-1149-48AC-BFA8-3B448F10D5F0}" destId="{73852D5B-5063-4A9F-936E-6AD03018119D}" srcOrd="2" destOrd="0" presId="urn:microsoft.com/office/officeart/2005/8/layout/venn3"/>
    <dgm:cxn modelId="{61EF66BF-4908-4E05-84C9-2E84F77E2E0C}" type="presParOf" srcId="{EED9949D-1149-48AC-BFA8-3B448F10D5F0}" destId="{4DAA1B8A-BA3E-495A-A0BF-2903D31C7DE3}" srcOrd="3" destOrd="0" presId="urn:microsoft.com/office/officeart/2005/8/layout/venn3"/>
    <dgm:cxn modelId="{8AAA2AF9-9233-468A-A0A6-8AD6FEC8E6E3}" type="presParOf" srcId="{EED9949D-1149-48AC-BFA8-3B448F10D5F0}" destId="{AA711022-AFF6-4EC0-A985-D536D2EDB44D}" srcOrd="4" destOrd="0" presId="urn:microsoft.com/office/officeart/2005/8/layout/venn3"/>
    <dgm:cxn modelId="{68F1D2F6-0682-4804-B390-583E4564BFDE}" type="presParOf" srcId="{EED9949D-1149-48AC-BFA8-3B448F10D5F0}" destId="{E7ABF60F-1B85-43C9-915E-E7D94B416815}" srcOrd="5" destOrd="0" presId="urn:microsoft.com/office/officeart/2005/8/layout/venn3"/>
    <dgm:cxn modelId="{9950BC2D-D029-4356-B7EE-9BE737A0674A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    2 662,3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66FF33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   2 662,3 тыс. рублей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0099FF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0A14E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64881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1907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21903" custScaleY="130256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94944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F8C7C1C2-2423-4240-AE81-056D91B22D82}" type="presOf" srcId="{9F84351F-C1E6-47DE-8186-F4BDD26B3064}" destId="{63381073-A66C-40EF-AFDA-A454ADF0D540}" srcOrd="0" destOrd="0" presId="urn:microsoft.com/office/officeart/2005/8/layout/venn3"/>
    <dgm:cxn modelId="{8E7E9CD6-8005-4932-9E3F-3311F105A309}" type="presOf" srcId="{1B2BDF9B-DC6C-41B9-8E36-F234E86CBAFC}" destId="{EED9949D-1149-48AC-BFA8-3B448F10D5F0}" srcOrd="0" destOrd="0" presId="urn:microsoft.com/office/officeart/2005/8/layout/venn3"/>
    <dgm:cxn modelId="{41DACFBD-3430-4F17-BAA1-BB37C139225B}" type="presOf" srcId="{32C475D9-450A-4569-8B12-3224F6A412BF}" destId="{AA711022-AFF6-4EC0-A985-D536D2EDB44D}" srcOrd="0" destOrd="0" presId="urn:microsoft.com/office/officeart/2005/8/layout/venn3"/>
    <dgm:cxn modelId="{8CAA9B11-2EC2-4375-A7AE-78D1895C3553}" type="presOf" srcId="{26D9DC26-5C4D-4F6C-A298-1DEAAEA6D098}" destId="{73852D5B-5063-4A9F-936E-6AD03018119D}" srcOrd="0" destOrd="0" presId="urn:microsoft.com/office/officeart/2005/8/layout/venn3"/>
    <dgm:cxn modelId="{4FE02F4D-121A-44BC-AD95-56E8CAFDF4C8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95D60066-8471-436D-878D-DC2621DAE783}" type="presParOf" srcId="{EED9949D-1149-48AC-BFA8-3B448F10D5F0}" destId="{B9A5FFA2-CE2D-46ED-8592-22E74119DDB5}" srcOrd="0" destOrd="0" presId="urn:microsoft.com/office/officeart/2005/8/layout/venn3"/>
    <dgm:cxn modelId="{C05C92A8-CEFC-4973-840C-61EEF821843C}" type="presParOf" srcId="{EED9949D-1149-48AC-BFA8-3B448F10D5F0}" destId="{732ABA2C-E795-4988-9D55-29B6BC4D5837}" srcOrd="1" destOrd="0" presId="urn:microsoft.com/office/officeart/2005/8/layout/venn3"/>
    <dgm:cxn modelId="{2BFE72FC-32EC-431D-93AF-7F3C97B09788}" type="presParOf" srcId="{EED9949D-1149-48AC-BFA8-3B448F10D5F0}" destId="{73852D5B-5063-4A9F-936E-6AD03018119D}" srcOrd="2" destOrd="0" presId="urn:microsoft.com/office/officeart/2005/8/layout/venn3"/>
    <dgm:cxn modelId="{EF575898-A3D1-477B-8F23-D7EAFFDE3064}" type="presParOf" srcId="{EED9949D-1149-48AC-BFA8-3B448F10D5F0}" destId="{4DAA1B8A-BA3E-495A-A0BF-2903D31C7DE3}" srcOrd="3" destOrd="0" presId="urn:microsoft.com/office/officeart/2005/8/layout/venn3"/>
    <dgm:cxn modelId="{23C706E8-96F0-4F8F-8F19-891D31F40DFD}" type="presParOf" srcId="{EED9949D-1149-48AC-BFA8-3B448F10D5F0}" destId="{AA711022-AFF6-4EC0-A985-D536D2EDB44D}" srcOrd="4" destOrd="0" presId="urn:microsoft.com/office/officeart/2005/8/layout/venn3"/>
    <dgm:cxn modelId="{026BDE5E-C0F4-4385-B9DC-7995F513C8AF}" type="presParOf" srcId="{EED9949D-1149-48AC-BFA8-3B448F10D5F0}" destId="{E7ABF60F-1B85-43C9-915E-E7D94B416815}" srcOrd="5" destOrd="0" presId="urn:microsoft.com/office/officeart/2005/8/layout/venn3"/>
    <dgm:cxn modelId="{B7C492B6-4665-46AE-BAE1-38CE157C21CE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CC00CC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    349,8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   349,8 тыс. рублей (100%)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99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высокая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64881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1907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21903" custScaleY="130256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94944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B49762-C2F4-43BB-8620-9FB759BE3D5C}" type="presOf" srcId="{32C475D9-450A-4569-8B12-3224F6A412BF}" destId="{AA711022-AFF6-4EC0-A985-D536D2EDB44D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D8F78B1C-0F94-4BBA-9B48-6AD795734726}" type="presOf" srcId="{B446078F-C01E-47AE-8364-F81F9BCDEAF0}" destId="{B9A5FFA2-CE2D-46ED-8592-22E74119DDB5}" srcOrd="0" destOrd="0" presId="urn:microsoft.com/office/officeart/2005/8/layout/venn3"/>
    <dgm:cxn modelId="{759EB59C-582D-4690-8C61-12407882C063}" type="presOf" srcId="{1B2BDF9B-DC6C-41B9-8E36-F234E86CBAFC}" destId="{EED9949D-1149-48AC-BFA8-3B448F10D5F0}" srcOrd="0" destOrd="0" presId="urn:microsoft.com/office/officeart/2005/8/layout/venn3"/>
    <dgm:cxn modelId="{E29748FA-EC7F-4C47-B1F1-CE4CC6248864}" type="presOf" srcId="{9F84351F-C1E6-47DE-8186-F4BDD26B3064}" destId="{63381073-A66C-40EF-AFDA-A454ADF0D540}" srcOrd="0" destOrd="0" presId="urn:microsoft.com/office/officeart/2005/8/layout/venn3"/>
    <dgm:cxn modelId="{9EC0EF00-69E0-41EB-AF2D-EBD8A36A2F74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E26ECD43-07B4-498A-AEF9-0D99ED3659BC}" type="presParOf" srcId="{EED9949D-1149-48AC-BFA8-3B448F10D5F0}" destId="{B9A5FFA2-CE2D-46ED-8592-22E74119DDB5}" srcOrd="0" destOrd="0" presId="urn:microsoft.com/office/officeart/2005/8/layout/venn3"/>
    <dgm:cxn modelId="{AAFE5055-04D9-48B7-BFE3-45ADF0368653}" type="presParOf" srcId="{EED9949D-1149-48AC-BFA8-3B448F10D5F0}" destId="{732ABA2C-E795-4988-9D55-29B6BC4D5837}" srcOrd="1" destOrd="0" presId="urn:microsoft.com/office/officeart/2005/8/layout/venn3"/>
    <dgm:cxn modelId="{4136D0B5-39CD-4154-B4EE-0BCC165CB61E}" type="presParOf" srcId="{EED9949D-1149-48AC-BFA8-3B448F10D5F0}" destId="{73852D5B-5063-4A9F-936E-6AD03018119D}" srcOrd="2" destOrd="0" presId="urn:microsoft.com/office/officeart/2005/8/layout/venn3"/>
    <dgm:cxn modelId="{050155DB-8B59-4BDB-AAB1-1B19AC470D67}" type="presParOf" srcId="{EED9949D-1149-48AC-BFA8-3B448F10D5F0}" destId="{4DAA1B8A-BA3E-495A-A0BF-2903D31C7DE3}" srcOrd="3" destOrd="0" presId="urn:microsoft.com/office/officeart/2005/8/layout/venn3"/>
    <dgm:cxn modelId="{AE9806AE-6524-48C5-A6A2-A9EA2A060AC0}" type="presParOf" srcId="{EED9949D-1149-48AC-BFA8-3B448F10D5F0}" destId="{AA711022-AFF6-4EC0-A985-D536D2EDB44D}" srcOrd="4" destOrd="0" presId="urn:microsoft.com/office/officeart/2005/8/layout/venn3"/>
    <dgm:cxn modelId="{113E2DA5-A344-4F8A-AF86-8E0A1F2AAAAB}" type="presParOf" srcId="{EED9949D-1149-48AC-BFA8-3B448F10D5F0}" destId="{E7ABF60F-1B85-43C9-915E-E7D94B416815}" srcOrd="5" destOrd="0" presId="urn:microsoft.com/office/officeart/2005/8/layout/venn3"/>
    <dgm:cxn modelId="{CC856929-7A66-4203-A6A1-87FE01126EF4}" type="presParOf" srcId="{EED9949D-1149-48AC-BFA8-3B448F10D5F0}" destId="{63381073-A66C-40EF-AFDA-A454ADF0D540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       43 647,8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0099FF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   42 841,9 тыс. рублей (98,2%)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0070C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(78,0%)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CC00CC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 (89%)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69413" custScaleY="129195" custLinFactNeighborX="-40264" custLinFactNeighborY="-1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1907" custScaleY="124837" custLinFactNeighborX="-5136" custLinFactNeighborY="-6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28141" custScaleY="136857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22146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8808518C-351A-428B-B3A6-47EE2DEF4DD9}" type="presOf" srcId="{B446078F-C01E-47AE-8364-F81F9BCDEAF0}" destId="{B9A5FFA2-CE2D-46ED-8592-22E74119DDB5}" srcOrd="0" destOrd="0" presId="urn:microsoft.com/office/officeart/2005/8/layout/venn3"/>
    <dgm:cxn modelId="{94D4324A-6A1D-45BC-9428-F9A1E4C42D32}" type="presOf" srcId="{26D9DC26-5C4D-4F6C-A298-1DEAAEA6D098}" destId="{73852D5B-5063-4A9F-936E-6AD03018119D}" srcOrd="0" destOrd="0" presId="urn:microsoft.com/office/officeart/2005/8/layout/venn3"/>
    <dgm:cxn modelId="{29472441-063A-46D7-928A-B60A98012E05}" type="presOf" srcId="{32C475D9-450A-4569-8B12-3224F6A412BF}" destId="{AA711022-AFF6-4EC0-A985-D536D2EDB44D}" srcOrd="0" destOrd="0" presId="urn:microsoft.com/office/officeart/2005/8/layout/venn3"/>
    <dgm:cxn modelId="{CAD6C55A-DF92-453A-912C-E0DA03702C67}" type="presOf" srcId="{9F84351F-C1E6-47DE-8186-F4BDD26B3064}" destId="{63381073-A66C-40EF-AFDA-A454ADF0D54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941684D8-0B55-4925-B668-0D016D8CB924}" type="presOf" srcId="{1B2BDF9B-DC6C-41B9-8E36-F234E86CBAFC}" destId="{EED9949D-1149-48AC-BFA8-3B448F10D5F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857E8270-BA3C-4C03-BECE-6F32F8D843F2}" type="presParOf" srcId="{EED9949D-1149-48AC-BFA8-3B448F10D5F0}" destId="{B9A5FFA2-CE2D-46ED-8592-22E74119DDB5}" srcOrd="0" destOrd="0" presId="urn:microsoft.com/office/officeart/2005/8/layout/venn3"/>
    <dgm:cxn modelId="{CF9B8C2E-7487-454B-8849-E60150291931}" type="presParOf" srcId="{EED9949D-1149-48AC-BFA8-3B448F10D5F0}" destId="{732ABA2C-E795-4988-9D55-29B6BC4D5837}" srcOrd="1" destOrd="0" presId="urn:microsoft.com/office/officeart/2005/8/layout/venn3"/>
    <dgm:cxn modelId="{B11EB081-DCF7-4D68-A7F9-DAD00BF807CC}" type="presParOf" srcId="{EED9949D-1149-48AC-BFA8-3B448F10D5F0}" destId="{73852D5B-5063-4A9F-936E-6AD03018119D}" srcOrd="2" destOrd="0" presId="urn:microsoft.com/office/officeart/2005/8/layout/venn3"/>
    <dgm:cxn modelId="{5FDE3446-534E-421E-9B45-2B0E4E19DB93}" type="presParOf" srcId="{EED9949D-1149-48AC-BFA8-3B448F10D5F0}" destId="{4DAA1B8A-BA3E-495A-A0BF-2903D31C7DE3}" srcOrd="3" destOrd="0" presId="urn:microsoft.com/office/officeart/2005/8/layout/venn3"/>
    <dgm:cxn modelId="{25DEF4B2-E48C-43C7-A9CA-0A47063CF811}" type="presParOf" srcId="{EED9949D-1149-48AC-BFA8-3B448F10D5F0}" destId="{AA711022-AFF6-4EC0-A985-D536D2EDB44D}" srcOrd="4" destOrd="0" presId="urn:microsoft.com/office/officeart/2005/8/layout/venn3"/>
    <dgm:cxn modelId="{B8A29AF9-8090-430C-9056-A1F488D25FE7}" type="presParOf" srcId="{EED9949D-1149-48AC-BFA8-3B448F10D5F0}" destId="{E7ABF60F-1B85-43C9-915E-E7D94B416815}" srcOrd="5" destOrd="0" presId="urn:microsoft.com/office/officeart/2005/8/layout/venn3"/>
    <dgm:cxn modelId="{A995BE7B-7124-4365-ABB0-09FAEF783392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2016 год –   2423,8 тыс. рублей       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2016 год –  </a:t>
          </a:r>
          <a:r>
            <a:rPr lang="ru-RU" sz="1600" dirty="0" smtClean="0"/>
            <a:t>2415,8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тыс. рублей (99,7%)  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2016 году – удовлетворительная (92,0%)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высокий  (97,0%)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266891" custScaleY="213415" custLinFactX="-10766" custLinFactNeighborX="-100000" custLinFactNeighborY="-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  <dgm:t>
        <a:bodyPr/>
        <a:lstStyle/>
        <a:p>
          <a:endParaRPr lang="ru-RU"/>
        </a:p>
      </dgm:t>
    </dgm:pt>
    <dgm:pt modelId="{73852D5B-5063-4A9F-936E-6AD03018119D}" type="pres">
      <dgm:prSet presAssocID="{26D9DC26-5C4D-4F6C-A298-1DEAAEA6D098}" presName="Name5" presStyleLbl="vennNode1" presStyleIdx="1" presStyleCnt="4" custScaleX="263496" custScaleY="213415" custLinFactX="-53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  <dgm:t>
        <a:bodyPr/>
        <a:lstStyle/>
        <a:p>
          <a:endParaRPr lang="ru-RU"/>
        </a:p>
      </dgm:t>
    </dgm:pt>
    <dgm:pt modelId="{AA711022-AFF6-4EC0-A985-D536D2EDB44D}" type="pres">
      <dgm:prSet presAssocID="{32C475D9-450A-4569-8B12-3224F6A412BF}" presName="Name5" presStyleLbl="vennNode1" presStyleIdx="2" presStyleCnt="4" custScaleX="380505" custScaleY="213126" custLinFactNeighborX="-8165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  <dgm:t>
        <a:bodyPr/>
        <a:lstStyle/>
        <a:p>
          <a:endParaRPr lang="ru-RU"/>
        </a:p>
      </dgm:t>
    </dgm:pt>
    <dgm:pt modelId="{63381073-A66C-40EF-AFDA-A454ADF0D540}" type="pres">
      <dgm:prSet presAssocID="{9F84351F-C1E6-47DE-8186-F4BDD26B3064}" presName="Name5" presStyleLbl="vennNode1" presStyleIdx="3" presStyleCnt="4" custScaleX="297623" custScaleY="213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A0C952-16C7-46C7-8EFD-0A57EB511467}" type="presOf" srcId="{26D9DC26-5C4D-4F6C-A298-1DEAAEA6D098}" destId="{73852D5B-5063-4A9F-936E-6AD03018119D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3ACEC5C-4B8E-4A69-9A9C-A9507DB4B2AA}" type="presOf" srcId="{B446078F-C01E-47AE-8364-F81F9BCDEAF0}" destId="{B9A5FFA2-CE2D-46ED-8592-22E74119DDB5}" srcOrd="0" destOrd="0" presId="urn:microsoft.com/office/officeart/2005/8/layout/venn3"/>
    <dgm:cxn modelId="{FD7A34B6-66E8-4857-9B00-D6B1F36DD630}" type="presOf" srcId="{9F84351F-C1E6-47DE-8186-F4BDD26B3064}" destId="{63381073-A66C-40EF-AFDA-A454ADF0D540}" srcOrd="0" destOrd="0" presId="urn:microsoft.com/office/officeart/2005/8/layout/venn3"/>
    <dgm:cxn modelId="{FD15E565-6DEB-4FBD-B0D5-CD8FED19F10B}" type="presOf" srcId="{32C475D9-450A-4569-8B12-3224F6A412BF}" destId="{AA711022-AFF6-4EC0-A985-D536D2EDB44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9557DA4F-94E4-447E-AF53-7B1E232B9F82}" type="presOf" srcId="{1B2BDF9B-DC6C-41B9-8E36-F234E86CBAFC}" destId="{EED9949D-1149-48AC-BFA8-3B448F10D5F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546438DB-14C6-4792-8D76-4C0DF9D3D1B4}" type="presParOf" srcId="{EED9949D-1149-48AC-BFA8-3B448F10D5F0}" destId="{B9A5FFA2-CE2D-46ED-8592-22E74119DDB5}" srcOrd="0" destOrd="0" presId="urn:microsoft.com/office/officeart/2005/8/layout/venn3"/>
    <dgm:cxn modelId="{DA8692BB-AC39-4AE0-ACE0-8890159CB139}" type="presParOf" srcId="{EED9949D-1149-48AC-BFA8-3B448F10D5F0}" destId="{732ABA2C-E795-4988-9D55-29B6BC4D5837}" srcOrd="1" destOrd="0" presId="urn:microsoft.com/office/officeart/2005/8/layout/venn3"/>
    <dgm:cxn modelId="{DCFBD5ED-92F8-4747-8F3D-CC4D41B47739}" type="presParOf" srcId="{EED9949D-1149-48AC-BFA8-3B448F10D5F0}" destId="{73852D5B-5063-4A9F-936E-6AD03018119D}" srcOrd="2" destOrd="0" presId="urn:microsoft.com/office/officeart/2005/8/layout/venn3"/>
    <dgm:cxn modelId="{4F63D7BA-A04F-4635-B602-7D82F1938DF9}" type="presParOf" srcId="{EED9949D-1149-48AC-BFA8-3B448F10D5F0}" destId="{4DAA1B8A-BA3E-495A-A0BF-2903D31C7DE3}" srcOrd="3" destOrd="0" presId="urn:microsoft.com/office/officeart/2005/8/layout/venn3"/>
    <dgm:cxn modelId="{CC086B46-174D-49D4-91C7-A0FBFE7FC92E}" type="presParOf" srcId="{EED9949D-1149-48AC-BFA8-3B448F10D5F0}" destId="{AA711022-AFF6-4EC0-A985-D536D2EDB44D}" srcOrd="4" destOrd="0" presId="urn:microsoft.com/office/officeart/2005/8/layout/venn3"/>
    <dgm:cxn modelId="{75915BA5-C09C-4911-AB49-9A73B06C246B}" type="presParOf" srcId="{EED9949D-1149-48AC-BFA8-3B448F10D5F0}" destId="{E7ABF60F-1B85-43C9-915E-E7D94B416815}" srcOrd="5" destOrd="0" presId="urn:microsoft.com/office/officeart/2005/8/layout/venn3"/>
    <dgm:cxn modelId="{1C0FA14F-34FC-4DA2-9E07-D52E0177BC2F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B7752D-E2E5-47D9-8830-822F7F33E5E4}">
      <dsp:nvSpPr>
        <dsp:cNvPr id="0" name=""/>
        <dsp:cNvSpPr/>
      </dsp:nvSpPr>
      <dsp:spPr>
        <a:xfrm>
          <a:off x="0" y="172165"/>
          <a:ext cx="4896543" cy="69022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ОАО «Новошахтинский завод нефтепродуктов»</a:t>
          </a:r>
          <a:endParaRPr lang="ru-RU" sz="1800" kern="1200" dirty="0"/>
        </a:p>
      </dsp:txBody>
      <dsp:txXfrm>
        <a:off x="33694" y="205859"/>
        <a:ext cx="4829155" cy="622841"/>
      </dsp:txXfrm>
    </dsp:sp>
    <dsp:sp modelId="{754DFDC5-A24E-493E-8FF1-1D25543ED0F6}">
      <dsp:nvSpPr>
        <dsp:cNvPr id="0" name=""/>
        <dsp:cNvSpPr/>
      </dsp:nvSpPr>
      <dsp:spPr>
        <a:xfrm>
          <a:off x="0" y="1049595"/>
          <a:ext cx="4896543" cy="57265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8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8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8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Шахта «Дальняя» ОАО «Донской Антрацит»</a:t>
          </a:r>
          <a:endParaRPr lang="ru-RU" sz="1800" kern="1200" dirty="0"/>
        </a:p>
      </dsp:txBody>
      <dsp:txXfrm>
        <a:off x="27954" y="1077549"/>
        <a:ext cx="4840635" cy="516742"/>
      </dsp:txXfrm>
    </dsp:sp>
    <dsp:sp modelId="{A1AFD723-723D-4FD5-99A1-6CA99E2795A9}">
      <dsp:nvSpPr>
        <dsp:cNvPr id="0" name=""/>
        <dsp:cNvSpPr/>
      </dsp:nvSpPr>
      <dsp:spPr>
        <a:xfrm>
          <a:off x="0" y="1809445"/>
          <a:ext cx="4896543" cy="708177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16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16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16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Шахта Шерловская - Наклонная</a:t>
          </a:r>
          <a:endParaRPr lang="ru-RU" sz="1800" kern="1200" dirty="0"/>
        </a:p>
      </dsp:txBody>
      <dsp:txXfrm>
        <a:off x="34570" y="1844015"/>
        <a:ext cx="4827403" cy="639037"/>
      </dsp:txXfrm>
    </dsp:sp>
    <dsp:sp modelId="{F76B5543-BED5-40FA-840D-99812D74B5F9}">
      <dsp:nvSpPr>
        <dsp:cNvPr id="0" name=""/>
        <dsp:cNvSpPr/>
      </dsp:nvSpPr>
      <dsp:spPr>
        <a:xfrm>
          <a:off x="0" y="2704823"/>
          <a:ext cx="4896543" cy="711572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4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24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4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ООО «Гардиан Стекло Ростов»</a:t>
          </a:r>
          <a:endParaRPr lang="ru-RU" sz="1800" kern="1200" dirty="0"/>
        </a:p>
      </dsp:txBody>
      <dsp:txXfrm>
        <a:off x="34736" y="2739559"/>
        <a:ext cx="4827071" cy="642100"/>
      </dsp:txXfrm>
    </dsp:sp>
    <dsp:sp modelId="{A3826C42-BCAA-47F8-A761-EE22E6CBD010}">
      <dsp:nvSpPr>
        <dsp:cNvPr id="0" name=""/>
        <dsp:cNvSpPr/>
      </dsp:nvSpPr>
      <dsp:spPr>
        <a:xfrm>
          <a:off x="0" y="3603595"/>
          <a:ext cx="4896543" cy="69175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32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32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32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ООО «</a:t>
          </a:r>
          <a:r>
            <a:rPr lang="ru-RU" sz="1800" kern="1200" dirty="0" err="1" smtClean="0"/>
            <a:t>Исаевский</a:t>
          </a:r>
          <a:r>
            <a:rPr lang="ru-RU" sz="1800" kern="1200" dirty="0" smtClean="0"/>
            <a:t> машиностроительный завод»</a:t>
          </a:r>
          <a:endParaRPr lang="ru-RU" sz="1800" kern="1200" dirty="0"/>
        </a:p>
      </dsp:txBody>
      <dsp:txXfrm>
        <a:off x="33768" y="3637363"/>
        <a:ext cx="4829007" cy="624214"/>
      </dsp:txXfrm>
    </dsp:sp>
    <dsp:sp modelId="{17F95522-5698-4CFE-85D1-97AA3FADCCE7}">
      <dsp:nvSpPr>
        <dsp:cNvPr id="0" name=""/>
        <dsp:cNvSpPr/>
      </dsp:nvSpPr>
      <dsp:spPr>
        <a:xfrm>
          <a:off x="0" y="4482546"/>
          <a:ext cx="4896543" cy="648639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1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ООО «Донской камень»</a:t>
          </a:r>
          <a:endParaRPr lang="ru-RU" sz="1800" kern="1200" dirty="0"/>
        </a:p>
      </dsp:txBody>
      <dsp:txXfrm>
        <a:off x="31664" y="4514210"/>
        <a:ext cx="4833215" cy="58531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rawing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e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0.00681</cdr:y>
    </cdr:from>
    <cdr:to>
      <cdr:x>0.98918</cdr:x>
      <cdr:y>0.01431</cdr:y>
    </cdr:to>
    <cdr:sp macro="" textlink="">
      <cdr:nvSpPr>
        <cdr:cNvPr id="2" name="Поле 1"/>
        <cdr:cNvSpPr txBox="1"/>
      </cdr:nvSpPr>
      <cdr:spPr>
        <a:xfrm xmlns:a="http://schemas.openxmlformats.org/drawingml/2006/main" flipV="1">
          <a:off x="-340167" y="40179"/>
          <a:ext cx="8398073" cy="442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>
            <a:solidFill>
              <a:srgbClr val="47028C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0.57312</cdr:x>
      <cdr:y>0.22745</cdr:y>
    </cdr:from>
    <cdr:to>
      <cdr:x>0.60851</cdr:x>
      <cdr:y>0.25946</cdr:y>
    </cdr:to>
    <cdr:sp macro="" textlink="">
      <cdr:nvSpPr>
        <cdr:cNvPr id="9" name="Прямая соединительная линия 8"/>
        <cdr:cNvSpPr/>
      </cdr:nvSpPr>
      <cdr:spPr>
        <a:xfrm xmlns:a="http://schemas.openxmlformats.org/drawingml/2006/main" flipV="1">
          <a:off x="4883919" y="1272485"/>
          <a:ext cx="301658" cy="17911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0.00204</cdr:x>
      <cdr:y>0.88157</cdr:y>
    </cdr:from>
    <cdr:to>
      <cdr:x>0.93595</cdr:x>
      <cdr:y>0.99649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3648" y="4978023"/>
          <a:ext cx="6258676" cy="648927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tx1"/>
              </a:solidFill>
            </a:rPr>
            <a:t>Нормативы зачисления</a:t>
          </a:r>
        </a:p>
        <a:p xmlns:a="http://schemas.openxmlformats.org/drawingml/2006/main">
          <a:r>
            <a:rPr lang="ru-RU" sz="1200" b="1" dirty="0" smtClean="0">
              <a:solidFill>
                <a:schemeClr val="tx1"/>
              </a:solidFill>
            </a:rPr>
            <a:t>НДФЛ в бюджет района       </a:t>
          </a:r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29.6%                     26.0%                     35.5%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                   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0.54954</cdr:x>
      <cdr:y>0.01233</cdr:y>
    </cdr:from>
    <cdr:to>
      <cdr:x>0.67957</cdr:x>
      <cdr:y>0.05802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572001" y="64395"/>
          <a:ext cx="1081824" cy="23861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dirty="0" smtClean="0"/>
            <a:t>В тыс. рублей</a:t>
          </a:r>
          <a:endParaRPr lang="ru-RU" dirty="0"/>
        </a:p>
      </cdr:txBody>
    </cdr:sp>
  </cdr:relSizeAnchor>
  <cdr:relSizeAnchor xmlns:cdr="http://schemas.openxmlformats.org/drawingml/2006/chartDrawing">
    <cdr:from>
      <cdr:x>0.27554</cdr:x>
      <cdr:y>0.75587</cdr:y>
    </cdr:from>
    <cdr:to>
      <cdr:x>0.29721</cdr:x>
      <cdr:y>0.783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>
          <a:off x="2292439" y="3947734"/>
          <a:ext cx="180306" cy="141667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0.56656</cdr:x>
      <cdr:y>0.73121</cdr:y>
    </cdr:from>
    <cdr:to>
      <cdr:x>0.58978</cdr:x>
      <cdr:y>0.783</cdr:y>
    </cdr:to>
    <cdr:sp macro="" textlink="">
      <cdr:nvSpPr>
        <cdr:cNvPr id="6" name="Прямая со стрелкой 5"/>
        <cdr:cNvSpPr/>
      </cdr:nvSpPr>
      <cdr:spPr>
        <a:xfrm xmlns:a="http://schemas.openxmlformats.org/drawingml/2006/main">
          <a:off x="4713668" y="3818945"/>
          <a:ext cx="193183" cy="27045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0.08514</cdr:x>
      <cdr:y>0.7756</cdr:y>
    </cdr:from>
    <cdr:to>
      <cdr:x>0.53406</cdr:x>
      <cdr:y>0.86839</cdr:y>
    </cdr:to>
    <cdr:sp macro="" textlink="">
      <cdr:nvSpPr>
        <cdr:cNvPr id="9" name="Стрелка вправо 8"/>
        <cdr:cNvSpPr/>
      </cdr:nvSpPr>
      <cdr:spPr>
        <a:xfrm xmlns:a="http://schemas.openxmlformats.org/drawingml/2006/main">
          <a:off x="708338" y="4050764"/>
          <a:ext cx="3734873" cy="48463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bg1"/>
              </a:solidFill>
            </a:rPr>
            <a:t>Недоимка снижена на  1469,8 тыс. </a:t>
          </a:r>
          <a:r>
            <a:rPr lang="ru-RU" sz="1400" b="1" dirty="0" smtClean="0"/>
            <a:t>рублей</a:t>
          </a:r>
          <a:endParaRPr lang="ru-RU" sz="14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0.04167</cdr:x>
      <cdr:y>0.90961</cdr:y>
    </cdr:from>
    <cdr:to>
      <cdr:x>0.43214</cdr:x>
      <cdr:y>0.97653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368512" y="5287510"/>
          <a:ext cx="3452861" cy="389004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/>
              </a:solidFill>
            </a:rPr>
            <a:t>Всего</a:t>
          </a:r>
          <a:r>
            <a:rPr lang="ru-RU" sz="1800" b="1" dirty="0" smtClean="0"/>
            <a:t> 1 421 827.5 тыс. рублей</a:t>
          </a:r>
          <a:endParaRPr lang="ru-RU" sz="18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0.15468</cdr:x>
      <cdr:y>0.51842</cdr:y>
    </cdr:from>
    <cdr:to>
      <cdr:x>0.30177</cdr:x>
      <cdr:y>0.60245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74915" y="2662509"/>
          <a:ext cx="1212350" cy="4315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65,5%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0.44762</cdr:x>
      <cdr:y>0.29837</cdr:y>
    </cdr:from>
    <cdr:to>
      <cdr:x>0.58598</cdr:x>
      <cdr:y>0.36839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89342" y="1532352"/>
          <a:ext cx="1140431" cy="3595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29,7 %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0.26064</cdr:x>
      <cdr:y>0.13233</cdr:y>
    </cdr:from>
    <cdr:to>
      <cdr:x>0.36285</cdr:x>
      <cdr:y>0.20034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48218" y="679597"/>
          <a:ext cx="842481" cy="3493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4,8%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0.05386</cdr:x>
      <cdr:y>0.85319</cdr:y>
    </cdr:from>
    <cdr:to>
      <cdr:x>0.45878</cdr:x>
      <cdr:y>0.9544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69286" y="4876023"/>
          <a:ext cx="3528392" cy="57843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800" b="1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rPr>
            <a:t>Социальная сфера </a:t>
          </a:r>
          <a:r>
            <a:rPr lang="ru-RU" sz="1800" b="1" dirty="0" smtClean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rPr>
            <a:t>– 82.6%</a:t>
          </a:r>
          <a:endParaRPr lang="ru-RU" sz="1800" b="1" dirty="0">
            <a:solidFill>
              <a:srgbClr val="FF0000"/>
            </a:solidFill>
            <a:latin typeface="Times New Roman" pitchFamily="18" charset="0"/>
            <a:ea typeface="+mn-ea"/>
            <a:cs typeface="Times New Roman" pitchFamily="18" charset="0"/>
          </a:endParaRPr>
        </a:p>
        <a:p xmlns:a="http://schemas.openxmlformats.org/drawingml/2006/main">
          <a:pPr algn="ctr"/>
          <a:endParaRPr lang="ru-RU" sz="18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0.05631</cdr:x>
      <cdr:y>0.54935</cdr:y>
    </cdr:from>
    <cdr:to>
      <cdr:x>0.47568</cdr:x>
      <cdr:y>1</cdr:y>
    </cdr:to>
    <cdr:pic>
      <cdr:nvPicPr>
        <cdr:cNvPr id="2" name="Рисунок 1" descr="5b5b4a6c-6f93-f92c-ebc1-691ba5f5753a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514904" y="3070039"/>
          <a:ext cx="3834713" cy="2518454"/>
        </a:xfrm>
        <a:prstGeom xmlns:a="http://schemas.openxmlformats.org/drawingml/2006/main" prst="rect">
          <a:avLst/>
        </a:prstGeom>
        <a:effectLst xmlns:a="http://schemas.openxmlformats.org/drawingml/2006/main">
          <a:softEdge rad="127000"/>
        </a:effectLst>
      </cdr:spPr>
    </cdr:pic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0.49328</cdr:x>
      <cdr:y>0.34175</cdr:y>
    </cdr:from>
    <cdr:to>
      <cdr:x>1</cdr:x>
      <cdr:y>0.8532</cdr:y>
    </cdr:to>
    <cdr:pic>
      <cdr:nvPicPr>
        <cdr:cNvPr id="4" name="Рисунок 3" descr="12.jpg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298281" y="1953087"/>
          <a:ext cx="4415427" cy="2923013"/>
        </a:xfrm>
        <a:prstGeom xmlns:a="http://schemas.openxmlformats.org/drawingml/2006/main" prst="rect">
          <a:avLst/>
        </a:prstGeom>
        <a:effectLst xmlns:a="http://schemas.openxmlformats.org/drawingml/2006/main">
          <a:softEdge rad="127000"/>
        </a:effectLst>
      </cdr:spPr>
    </cdr:pic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0.00779</cdr:x>
      <cdr:y>0.16883</cdr:y>
    </cdr:from>
    <cdr:to>
      <cdr:x>0.0919</cdr:x>
      <cdr:y>0.61377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237" y="745698"/>
          <a:ext cx="736980" cy="1965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Тыс. руб.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B777F-AE0F-4731-B643-AD1412B8128B}" type="datetimeFigureOut">
              <a:rPr lang="ru-RU" smtClean="0"/>
              <a:pPr/>
              <a:t>25.07.2017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C3EA11-CD01-41F8-90FC-A063C45A01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263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3EA11-CD01-41F8-90FC-A063C45A01C8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3EA11-CD01-41F8-90FC-A063C45A01C8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C3EA11-CD01-41F8-90FC-A063C45A01C8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4BDCE-3DC4-458A-8D8F-63D16C9AEF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3336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7340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5590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967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597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6377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741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12490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2054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20106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2918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936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03874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03879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8695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6628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1690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34262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0897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6200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9393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936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D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CC673-BF1D-4C4C-AFB5-4C1F4CEB12A1}" type="datetimeFigureOut">
              <a:rPr lang="ru-RU" smtClean="0"/>
              <a:pPr/>
              <a:t>25.07.2017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F3169-42CE-4764-9858-5C49A51454F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18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D837B-3C41-47A6-8C65-CEEDE1DC504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820CF-8E86-4C0D-8EFB-E09CF768F12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869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3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1.jpeg"/><Relationship Id="rId12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chart" Target="../charts/char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hyperlink" Target="http://ksrayon.donland.ru/Default.aspx?pageid=122837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1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Data" Target="../diagrams/data2.xml"/><Relationship Id="rId7" Type="http://schemas.openxmlformats.org/officeDocument/2006/relationships/image" Target="../media/image2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diagramData" Target="../diagrams/data3.xml"/><Relationship Id="rId7" Type="http://schemas.openxmlformats.org/officeDocument/2006/relationships/image" Target="../media/image2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diagramData" Target="../diagrams/data4.xml"/><Relationship Id="rId7" Type="http://schemas.openxmlformats.org/officeDocument/2006/relationships/image" Target="../media/image2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diagramData" Target="../diagrams/data5.xml"/><Relationship Id="rId7" Type="http://schemas.openxmlformats.org/officeDocument/2006/relationships/image" Target="../media/image2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diagramData" Target="../diagrams/data6.xml"/><Relationship Id="rId7" Type="http://schemas.openxmlformats.org/officeDocument/2006/relationships/image" Target="../media/image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6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diagramData" Target="../diagrams/data7.xml"/><Relationship Id="rId7" Type="http://schemas.openxmlformats.org/officeDocument/2006/relationships/image" Target="../media/image2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6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diagramData" Target="../diagrams/data8.xml"/><Relationship Id="rId7" Type="http://schemas.openxmlformats.org/officeDocument/2006/relationships/image" Target="../media/image2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6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diagramData" Target="../diagrams/data9.xml"/><Relationship Id="rId7" Type="http://schemas.openxmlformats.org/officeDocument/2006/relationships/image" Target="../media/image2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6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diagramData" Target="../diagrams/data10.xml"/><Relationship Id="rId7" Type="http://schemas.openxmlformats.org/officeDocument/2006/relationships/image" Target="../media/image2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6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diagramData" Target="../diagrams/data11.xml"/><Relationship Id="rId7" Type="http://schemas.openxmlformats.org/officeDocument/2006/relationships/image" Target="../media/image2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6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diagramData" Target="../diagrams/data12.xml"/><Relationship Id="rId7" Type="http://schemas.openxmlformats.org/officeDocument/2006/relationships/image" Target="../media/image2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6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diagramData" Target="../diagrams/data13.xml"/><Relationship Id="rId7" Type="http://schemas.openxmlformats.org/officeDocument/2006/relationships/image" Target="../media/image2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4.xml"/><Relationship Id="rId3" Type="http://schemas.openxmlformats.org/officeDocument/2006/relationships/diagramData" Target="../diagrams/data14.xml"/><Relationship Id="rId7" Type="http://schemas.openxmlformats.org/officeDocument/2006/relationships/image" Target="../media/image2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7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diagramData" Target="../diagrams/data15.xml"/><Relationship Id="rId7" Type="http://schemas.openxmlformats.org/officeDocument/2006/relationships/image" Target="../media/image2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7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6.xml"/><Relationship Id="rId3" Type="http://schemas.openxmlformats.org/officeDocument/2006/relationships/diagramData" Target="../diagrams/data16.xml"/><Relationship Id="rId7" Type="http://schemas.openxmlformats.org/officeDocument/2006/relationships/image" Target="../media/image2.pn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7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diagramData" Target="../diagrams/data17.xml"/><Relationship Id="rId7" Type="http://schemas.openxmlformats.org/officeDocument/2006/relationships/image" Target="../media/image2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7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8.xml"/><Relationship Id="rId3" Type="http://schemas.openxmlformats.org/officeDocument/2006/relationships/diagramData" Target="../diagrams/data18.xml"/><Relationship Id="rId7" Type="http://schemas.openxmlformats.org/officeDocument/2006/relationships/image" Target="../media/image2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7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9.xml"/><Relationship Id="rId3" Type="http://schemas.openxmlformats.org/officeDocument/2006/relationships/diagramData" Target="../diagrams/data19.xml"/><Relationship Id="rId7" Type="http://schemas.openxmlformats.org/officeDocument/2006/relationships/image" Target="../media/image2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7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3" Type="http://schemas.openxmlformats.org/officeDocument/2006/relationships/diagramData" Target="../diagrams/data20.xml"/><Relationship Id="rId7" Type="http://schemas.openxmlformats.org/officeDocument/2006/relationships/image" Target="../media/image2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7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1.xml"/><Relationship Id="rId3" Type="http://schemas.openxmlformats.org/officeDocument/2006/relationships/diagramData" Target="../diagrams/data21.xml"/><Relationship Id="rId7" Type="http://schemas.openxmlformats.org/officeDocument/2006/relationships/image" Target="../media/image2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ksrayon.donland.ru/" TargetMode="Externa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EEAFE"/>
            </a:gs>
            <a:gs pos="50000">
              <a:srgbClr val="CAFEF5"/>
            </a:gs>
            <a:gs pos="100000">
              <a:srgbClr val="BFFAFD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ovikom.pro/assets/images/8/100_43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67820"/>
            <a:ext cx="9144000" cy="619018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54842" y="1787857"/>
            <a:ext cx="85571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B42318"/>
                </a:solidFill>
              </a:rPr>
              <a:t>Отчет</a:t>
            </a:r>
            <a:endParaRPr lang="ru-RU" sz="5400" dirty="0">
              <a:solidFill>
                <a:srgbClr val="B42318"/>
              </a:solidFill>
            </a:endParaRPr>
          </a:p>
          <a:p>
            <a:pPr algn="ctr"/>
            <a:r>
              <a:rPr lang="ru-RU" sz="5400" b="1" i="1" dirty="0">
                <a:solidFill>
                  <a:srgbClr val="B42318"/>
                </a:solidFill>
              </a:rPr>
              <a:t>об исполнении бюджета Красносулинского района </a:t>
            </a:r>
            <a:endParaRPr lang="ru-RU" sz="5400" dirty="0">
              <a:solidFill>
                <a:srgbClr val="B42318"/>
              </a:solidFill>
            </a:endParaRPr>
          </a:p>
          <a:p>
            <a:pPr algn="ctr"/>
            <a:r>
              <a:rPr lang="ru-RU" sz="5400" b="1" i="1" dirty="0">
                <a:solidFill>
                  <a:srgbClr val="B42318"/>
                </a:solidFill>
              </a:rPr>
              <a:t>за 2016 год</a:t>
            </a:r>
            <a:endParaRPr lang="ru-RU" sz="5400" dirty="0">
              <a:solidFill>
                <a:srgbClr val="B42318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2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79159" y="0"/>
            <a:ext cx="3964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4658" y="1257862"/>
            <a:ext cx="8504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Образован район в 1923 году. В 1920-1924 годах входил в состав Донецкой губернии УССР. В 1931-1937 годах район дважды упразднялся, а г. Красный Сулин выделялся в самостоятельный административный центр. Из пригородной зоны города в 1940 году был образован Красногвардейский район с центром в селе Соколово-Кундрюченском. В 1956 году Красногвардейский район был объединён с территорией Красносулинского горсовета с присвоением ему наименования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Красносулинский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район, который в 1965 году был упразднён и вновь образован в 1965 году.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756" y="3461825"/>
            <a:ext cx="40038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Красносулинский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 расположен на западе Ростовской области. Граничит с Октябрьским, </a:t>
            </a:r>
          </a:p>
          <a:p>
            <a:pPr algn="just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Белокалитвинским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 Каменским районами, городами Шахты и 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Новошахтинск, а также с Украиной, на его территории находится контрольно-пропускной пункт Ростовской таможни. Общая площадь района — 1950 км². Население – 75,9 тыс. человек.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http://psiholik.ru/dokumenti-1-issledovateleskaya-rabotadoc/file1/1_html_57930a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92100" y="3496412"/>
            <a:ext cx="4492099" cy="336158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1034" y="1438182"/>
            <a:ext cx="7750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Поселения, входящие в состав Красносулинского района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942" y="1961965"/>
            <a:ext cx="46075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Божковское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Владимировское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Горненское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Гуково-Гнилушевское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Долотинское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Киселевское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Ковалевское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Комиссаровское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Красносулинское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городское поселение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Михайловское сельское поселение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Пролетарское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Садковское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Табунщиковское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Углеродовское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городское поселение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Ударниковское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8" name="Picture 2" descr="http://uchebana5.ru/images/1891/3780192/2cb42ff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2324" y="3062869"/>
            <a:ext cx="5291676" cy="339563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arh.altaynews.kz/uploads/posts/2012-08/1345193529_esonom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2559"/>
            <a:ext cx="9144000" cy="62454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17514" y="0"/>
            <a:ext cx="4026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0629" y="1669002"/>
            <a:ext cx="6525088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РАЗДЕЛ 3</a:t>
            </a:r>
          </a:p>
          <a:p>
            <a:endParaRPr lang="ru-RU" dirty="0" smtClean="0"/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показатели социально-экономического развития района 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1654334"/>
              </p:ext>
            </p:extLst>
          </p:nvPr>
        </p:nvGraphicFramePr>
        <p:xfrm>
          <a:off x="154112" y="957813"/>
          <a:ext cx="8989888" cy="5640512"/>
        </p:xfrm>
        <a:graphic>
          <a:graphicData uri="http://schemas.openxmlformats.org/presentationml/2006/ole">
            <p:oleObj spid="_x0000_s23578" name="Слайд" r:id="rId3" imgW="1280201" imgH="960261" progId="PowerPoint.Slide.12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148336" y="0"/>
            <a:ext cx="3995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627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527" y="790112"/>
            <a:ext cx="6800045" cy="1025809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Основные расходы бюджета района в расчете на душу населения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77887" y="0"/>
            <a:ext cx="3966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80315" y="1777285"/>
            <a:ext cx="3247945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Объем расходов бюджета района в расчете на 1 жителя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67027" y="2846231"/>
            <a:ext cx="1318580" cy="1043189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10,5 тыс. рублей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41099" y="1738648"/>
            <a:ext cx="914400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23,3 тыс. рублей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85607" y="2891306"/>
            <a:ext cx="3542653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Объем расходов бюджета района на образование в расчете на 1 жителя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267027" y="4086894"/>
            <a:ext cx="1318580" cy="1043189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8,0 </a:t>
            </a:r>
            <a:r>
              <a:rPr lang="ru-RU" dirty="0"/>
              <a:t>тыс. рублей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85607" y="4215683"/>
            <a:ext cx="3542653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Объем расходов бюджета района на </a:t>
            </a:r>
            <a:r>
              <a:rPr lang="ru-RU" dirty="0" smtClean="0"/>
              <a:t>социальную политику в </a:t>
            </a:r>
            <a:r>
              <a:rPr lang="ru-RU" dirty="0"/>
              <a:t>расчете на 1 жителя</a:t>
            </a:r>
          </a:p>
        </p:txBody>
      </p:sp>
      <p:sp>
        <p:nvSpPr>
          <p:cNvPr id="14" name="Овал 13"/>
          <p:cNvSpPr/>
          <p:nvPr/>
        </p:nvSpPr>
        <p:spPr>
          <a:xfrm>
            <a:off x="267027" y="5355462"/>
            <a:ext cx="1318580" cy="1043189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1,3 </a:t>
            </a:r>
            <a:r>
              <a:rPr lang="ru-RU" dirty="0"/>
              <a:t>тыс. рублей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585607" y="5355462"/>
            <a:ext cx="2715937" cy="114836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Объем расходов бюджета района на </a:t>
            </a:r>
            <a:r>
              <a:rPr lang="ru-RU" dirty="0" smtClean="0"/>
              <a:t>дорожную деятельность в </a:t>
            </a:r>
            <a:r>
              <a:rPr lang="ru-RU" dirty="0"/>
              <a:t>расчете на 1 жителя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67458" y="1738648"/>
            <a:ext cx="3876542" cy="307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Овал 16"/>
          <p:cNvSpPr/>
          <p:nvPr/>
        </p:nvSpPr>
        <p:spPr>
          <a:xfrm>
            <a:off x="4468970" y="5239549"/>
            <a:ext cx="1318580" cy="1043189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0,5 </a:t>
            </a:r>
            <a:r>
              <a:rPr lang="ru-RU" dirty="0"/>
              <a:t>тыс. рублей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787550" y="4997003"/>
            <a:ext cx="2677095" cy="15068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Объем расходов бюджета района на </a:t>
            </a:r>
            <a:r>
              <a:rPr lang="ru-RU" dirty="0" smtClean="0"/>
              <a:t>культуру, физическую культуру и спорт</a:t>
            </a:r>
          </a:p>
          <a:p>
            <a:pPr algn="ctr"/>
            <a:r>
              <a:rPr lang="ru-RU" dirty="0" smtClean="0"/>
              <a:t>в </a:t>
            </a:r>
            <a:r>
              <a:rPr lang="ru-RU" dirty="0"/>
              <a:t>расчете на 1 жителя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65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6162_6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7052"/>
            <a:ext cx="9144000" cy="58109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189433" y="0"/>
            <a:ext cx="3954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5107" y="2254928"/>
            <a:ext cx="85669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РАЗДЕЛ 4</a:t>
            </a:r>
          </a:p>
          <a:p>
            <a:pPr algn="ctr"/>
            <a:endParaRPr lang="ru-RU" sz="5400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БЮДЖЕТНАЯ ПОЛИТИКА</a:t>
            </a:r>
            <a:endParaRPr lang="ru-RU" sz="5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6215189"/>
              </p:ext>
            </p:extLst>
          </p:nvPr>
        </p:nvGraphicFramePr>
        <p:xfrm>
          <a:off x="0" y="821933"/>
          <a:ext cx="9010435" cy="6036067"/>
        </p:xfrm>
        <a:graphic>
          <a:graphicData uri="http://schemas.openxmlformats.org/presentationml/2006/ole">
            <p:oleObj spid="_x0000_s22554" name="Слайд" r:id="rId3" imgW="3386396" imgH="2539014" progId="PowerPoint.Slide.12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117514" y="0"/>
            <a:ext cx="4026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627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974" y="1395167"/>
            <a:ext cx="88706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Бюджетная политика, проводимая Администрацией Красносулинского района, ориентирована на эффективное, ответственное и прозрачное управление муниципальными финансами, что является базовым условием для устойчивого развития экономики Красносулинского района и социальной стабильности.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79159" y="0"/>
            <a:ext cx="3964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511" y="2865748"/>
            <a:ext cx="453429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Основной целью бюджетной политики Красносулинского района в 2016 году являлось наращивание темпов роста собственных (налоговых и неналоговых) доходов, обеспечение устойчивости бюджета Красносулинского района, выполнение принятых обязательств перед гражданами, инвестирование в человеческий капитал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analiz-finansov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5496" y="2945704"/>
            <a:ext cx="4400069" cy="278579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58610" y="0"/>
            <a:ext cx="3985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366887"/>
            <a:ext cx="91439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В 2016 году обеспечено выполнение мероприятий, предусмотренных постановлением Администрации Красносулинского района от 28.11.2013 № 1419 «Об утверждении плана мероприятий по оздоровлению муниципальных финансов, включая мероприятия, направленные на рост доходов, оптимизацию расходов, а также сокращение муниципального долга,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Красносулинском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районе до 2017 года».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Проведен мониторинг  оценки эффективности налоговых льгот,  предоставленных Собраниями депутатов поселений, входящих в состав Красносулинского района. Все налоговые льготы признаны эффективными, поскольку имеют социальную направленность.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458878"/>
            <a:ext cx="46191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Разработан бюджетный прогноз Красносулинского района  на период 2017-2022 годов.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Новациями бюджетного процесса стало внедрение Единой автоматизированной системы управления общественными финансами.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ban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927" y="4540916"/>
            <a:ext cx="4423525" cy="23170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68885" y="0"/>
            <a:ext cx="3975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252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335"/>
            <a:ext cx="9144000" cy="66404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05522" y="2112885"/>
            <a:ext cx="771469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 5</a:t>
            </a:r>
          </a:p>
          <a:p>
            <a:pPr algn="ctr"/>
            <a:endParaRPr lang="ru-RU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Доходы бюджета Красносулинского района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Глава Красносулинского рай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98778" y="1721796"/>
            <a:ext cx="3445221" cy="48836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79705" y="0"/>
            <a:ext cx="39642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" y="1848255"/>
            <a:ext cx="570040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Уважаемые жители Красносулинского района!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Представляем Вам, отчет об исполнении бюджета района за 2016 год, в формате «Бюджет для граждан».  Наша брошюра в доступной форме ознакомит  Вас с итогами исполнения бюджета, даст возможность всем жителям района узнать как наполняется бюджет и на какие цели используются бюджетные средства.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уважением,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Глава Администрации Красносулинского района 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Н.А.Альшенко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8454821"/>
              </p:ext>
            </p:extLst>
          </p:nvPr>
        </p:nvGraphicFramePr>
        <p:xfrm>
          <a:off x="219075" y="1078787"/>
          <a:ext cx="8678863" cy="5663326"/>
        </p:xfrm>
        <a:graphic>
          <a:graphicData uri="http://schemas.openxmlformats.org/presentationml/2006/ole">
            <p:oleObj spid="_x0000_s4146" name="Слайд" r:id="rId3" imgW="3028285" imgH="2270917" progId="PowerPoint.Slide.12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158610" y="0"/>
            <a:ext cx="3985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1173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2287" y="412121"/>
            <a:ext cx="694171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4A41F"/>
                </a:solidFill>
                <a:latin typeface="Times New Roman" pitchFamily="18" charset="0"/>
                <a:cs typeface="Times New Roman" pitchFamily="18" charset="0"/>
              </a:rPr>
              <a:t> Структура </a:t>
            </a:r>
            <a:r>
              <a:rPr lang="ru-RU" sz="2000" b="1" dirty="0">
                <a:solidFill>
                  <a:srgbClr val="04A41F"/>
                </a:solidFill>
                <a:latin typeface="Times New Roman" pitchFamily="18" charset="0"/>
                <a:cs typeface="Times New Roman" pitchFamily="18" charset="0"/>
              </a:rPr>
              <a:t>налоговых </a:t>
            </a:r>
            <a:r>
              <a:rPr lang="ru-RU" sz="2000" b="1" dirty="0" smtClean="0">
                <a:solidFill>
                  <a:srgbClr val="04A41F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>
                <a:solidFill>
                  <a:srgbClr val="04A41F"/>
                </a:solidFill>
                <a:latin typeface="Times New Roman" pitchFamily="18" charset="0"/>
                <a:cs typeface="Times New Roman" pitchFamily="18" charset="0"/>
              </a:rPr>
              <a:t>неналоговых доходов </a:t>
            </a:r>
            <a:r>
              <a:rPr lang="ru-RU" sz="2000" b="1" dirty="0" smtClean="0">
                <a:solidFill>
                  <a:srgbClr val="04A41F"/>
                </a:solidFill>
                <a:latin typeface="Times New Roman" pitchFamily="18" charset="0"/>
                <a:cs typeface="Times New Roman" pitchFamily="18" charset="0"/>
              </a:rPr>
              <a:t>за 2016 год</a:t>
            </a:r>
            <a:endParaRPr lang="ru-RU" sz="2000" dirty="0">
              <a:solidFill>
                <a:srgbClr val="04A41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2473839183"/>
              </p:ext>
            </p:extLst>
          </p:nvPr>
        </p:nvGraphicFramePr>
        <p:xfrm>
          <a:off x="340166" y="811369"/>
          <a:ext cx="8694651" cy="5821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189433" y="0"/>
            <a:ext cx="3954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25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Y:\2017 год\ГОСДОХОДЫ\КИМ\кек5.jpe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205" y="3479566"/>
            <a:ext cx="2811439" cy="2810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7991" y="512328"/>
            <a:ext cx="6097960" cy="905506"/>
          </a:xfrm>
        </p:spPr>
        <p:txBody>
          <a:bodyPr>
            <a:normAutofit/>
          </a:bodyPr>
          <a:lstStyle/>
          <a:p>
            <a:pPr>
              <a:lnSpc>
                <a:spcPts val="2000"/>
              </a:lnSpc>
              <a:defRPr/>
            </a:pPr>
            <a:r>
              <a:rPr lang="ru-RU" sz="2400" b="1" dirty="0">
                <a:solidFill>
                  <a:srgbClr val="089A54"/>
                </a:solidFill>
                <a:latin typeface="Times New Roman" pitchFamily="18" charset="0"/>
                <a:cs typeface="Times New Roman" pitchFamily="18" charset="0"/>
              </a:rPr>
              <a:t>Динамика поступления налога на доходы физических лиц в бюджет </a:t>
            </a:r>
            <a:r>
              <a:rPr lang="ru-RU" sz="2400" b="1" dirty="0" smtClean="0">
                <a:solidFill>
                  <a:srgbClr val="089A54"/>
                </a:solidFill>
                <a:latin typeface="Times New Roman" pitchFamily="18" charset="0"/>
                <a:cs typeface="Times New Roman" pitchFamily="18" charset="0"/>
              </a:rPr>
              <a:t>Красносулинского </a:t>
            </a:r>
            <a:r>
              <a:rPr lang="ru-RU" sz="2400" b="1" dirty="0">
                <a:solidFill>
                  <a:srgbClr val="089A54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</p:txBody>
      </p:sp>
      <p:graphicFrame>
        <p:nvGraphicFramePr>
          <p:cNvPr id="3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86618602"/>
              </p:ext>
            </p:extLst>
          </p:nvPr>
        </p:nvGraphicFramePr>
        <p:xfrm>
          <a:off x="2101755" y="1067935"/>
          <a:ext cx="6701557" cy="5646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356143" y="1091821"/>
            <a:ext cx="1446663" cy="32754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 тыс. рублей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Y:\2017 год\ГОСДОХОДЫ\КИМ\вп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752317"/>
            <a:ext cx="2966274" cy="169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179159" y="0"/>
            <a:ext cx="3964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1094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26749" y="513707"/>
            <a:ext cx="5969285" cy="729465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Крупнейшие налогоплательщики  Красносулинского района</a:t>
            </a:r>
            <a:endParaRPr lang="ru-RU" sz="2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324375129"/>
              </p:ext>
            </p:extLst>
          </p:nvPr>
        </p:nvGraphicFramePr>
        <p:xfrm>
          <a:off x="2051720" y="1124744"/>
          <a:ext cx="4896544" cy="5303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Рисунок 13" descr="Y:\2017 год\ГОСДОХОДЫ\КИМ\i.jpe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302758"/>
            <a:ext cx="2033516" cy="1050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Y:\2017 год\ГОСДОХОДЫ\КИМ\дальняя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90252" y="1132765"/>
            <a:ext cx="2153748" cy="243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Y:\2017 год\ГОСДОХОДЫ\КИМ\имз.jpe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108703"/>
            <a:ext cx="2119526" cy="1141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Y:\2017 год\ГОСДОХОДЫ\КИМ\НЗНП.jpe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260041"/>
            <a:ext cx="2033516" cy="176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coal.dp.ua/images/stories/pridpriat/p132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028597" y="3753135"/>
            <a:ext cx="2115403" cy="2347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117514" y="0"/>
            <a:ext cx="4026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0106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4410" y="798490"/>
            <a:ext cx="6349285" cy="489397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Динамика недоимки в консолидированный  бюджет</a:t>
            </a:r>
            <a:endParaRPr lang="ru-RU" sz="2800" dirty="0">
              <a:solidFill>
                <a:srgbClr val="0000FF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738908521"/>
              </p:ext>
            </p:extLst>
          </p:nvPr>
        </p:nvGraphicFramePr>
        <p:xfrm>
          <a:off x="425003" y="1396999"/>
          <a:ext cx="8319751" cy="5222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584878" y="0"/>
            <a:ext cx="45591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alo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8628"/>
            <a:ext cx="9144000" cy="59393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66143" y="0"/>
            <a:ext cx="40778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87262"/>
            <a:ext cx="87977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РАЗДЕЛ 6</a:t>
            </a:r>
          </a:p>
          <a:p>
            <a:pPr algn="ctr"/>
            <a:r>
              <a:rPr lang="ru-RU" sz="4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endParaRPr lang="ru-RU" sz="48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21810363"/>
              </p:ext>
            </p:extLst>
          </p:nvPr>
        </p:nvGraphicFramePr>
        <p:xfrm>
          <a:off x="0" y="1621410"/>
          <a:ext cx="9144000" cy="52365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96966" y="0"/>
            <a:ext cx="4047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2054" y="556183"/>
            <a:ext cx="62028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4A41F"/>
                </a:solidFill>
                <a:latin typeface="Times New Roman" pitchFamily="18" charset="0"/>
                <a:cs typeface="Times New Roman" pitchFamily="18" charset="0"/>
              </a:rPr>
              <a:t>Структура и объем безвозмездных поступлений в бюджет  Красносулинского района в 2016 году из других бюджетов бюджетной системы РФ</a:t>
            </a:r>
            <a:endParaRPr lang="ru-RU" sz="20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333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17514" y="0"/>
            <a:ext cx="4026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9753" y="1074656"/>
            <a:ext cx="7560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бюджетам поселений, входящим в состав Красносулинского района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43611" y="1467702"/>
          <a:ext cx="8242170" cy="5135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58610" y="0"/>
            <a:ext cx="3985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41789" y="2291136"/>
          <a:ext cx="8393985" cy="4150085"/>
        </p:xfrm>
        <a:graphic>
          <a:graphicData uri="http://schemas.openxmlformats.org/drawingml/2006/table">
            <a:tbl>
              <a:tblPr/>
              <a:tblGrid>
                <a:gridCol w="554826"/>
                <a:gridCol w="5226106"/>
                <a:gridCol w="2613053"/>
              </a:tblGrid>
              <a:tr h="406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поселений</a:t>
                      </a:r>
                    </a:p>
                  </a:txBody>
                  <a:tcPr marL="64338" marR="64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201</a:t>
                      </a:r>
                      <a:r>
                        <a:rPr lang="en-US" sz="14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 год</a:t>
                      </a:r>
                    </a:p>
                  </a:txBody>
                  <a:tcPr marL="64338" marR="64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Владимировское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3 222,6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Горненское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городское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2324,6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Гуково-Гнилушевское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4542,3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Долотинское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4833,7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0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Ковалевское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4 813,8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1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Комиссаровское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10621,8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Михайловское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922,3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Садковское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3227,7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Табунщиковское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3781,9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Углеродовское городское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5194,1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3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Ударниковское сельское поселение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927,8</a:t>
                      </a: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1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4338" marR="643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ИТОГО </a:t>
                      </a:r>
                    </a:p>
                  </a:txBody>
                  <a:tcPr marL="64338" marR="64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44 412,6</a:t>
                      </a:r>
                    </a:p>
                  </a:txBody>
                  <a:tcPr marL="64338" marR="6433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777428" y="750014"/>
            <a:ext cx="7233007" cy="1387011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CEC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Распределение дотаций бюджетам поселений, входящих в состав Красносулинского района, предоставляемых за счет субвенций из областного бюджета на расчет и предоставление дотаций бюджетам поселений в целях выравнивания их финансовых возможностей по осуществлению полномочий по решению вопросов местного значения на 2016 год</a:t>
            </a:r>
            <a:endParaRPr lang="ru-RU" sz="1600" b="1" dirty="0" smtClean="0">
              <a:solidFill>
                <a:srgbClr val="CCEC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96966" y="0"/>
            <a:ext cx="4047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46605" y="996595"/>
            <a:ext cx="7233007" cy="616448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CECFF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за счет средств областного бюджет (</a:t>
            </a:r>
            <a:r>
              <a:rPr lang="ru-RU" sz="1600" b="1" dirty="0" err="1" smtClean="0">
                <a:solidFill>
                  <a:srgbClr val="CCECFF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1600" b="1" dirty="0" smtClean="0">
                <a:solidFill>
                  <a:srgbClr val="CCECFF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67128" y="1910993"/>
          <a:ext cx="8702213" cy="4626864"/>
        </p:xfrm>
        <a:graphic>
          <a:graphicData uri="http://schemas.openxmlformats.org/drawingml/2006/table">
            <a:tbl>
              <a:tblPr/>
              <a:tblGrid>
                <a:gridCol w="5354846"/>
                <a:gridCol w="2175701"/>
                <a:gridCol w="1171666"/>
              </a:tblGrid>
              <a:tr h="1896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Направление расходования средств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Наименование поселений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rowSpan="1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Ремонт и содержание автомобильных дорог общего пользования местного значения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4 828.8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>
                        <a:latin typeface="Times New Roman"/>
                        <a:ea typeface="Times New Roman"/>
                      </a:endParaRP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Божковское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74.0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Владимировское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197.0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Горненское г.п.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74.0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Гуково-Гнилушевское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79.7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Долотинское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94.9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Киселевское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1 344.3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Ковалевское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108.1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Комиссаровское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167.1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Красносулинское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г.п.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2 087.7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Михайловское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101.7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Пролетарское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122.8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Садковское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156.5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Табунщиковское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68.4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Углеродовское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г.п.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36.9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Ударниковское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115.7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Возмещение предприятиям жилищно-коммунального хозяйства части платы граждан за коммунальные услуги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2 243.2 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Красносулинское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г.п.</a:t>
                      </a:r>
                    </a:p>
                  </a:txBody>
                  <a:tcPr marL="41413" marR="4141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2 231.6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Комиссаровское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11.6</a:t>
                      </a:r>
                    </a:p>
                  </a:txBody>
                  <a:tcPr marL="41413" marR="4141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041326" y="1582220"/>
            <a:ext cx="11026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bgfons.com/upload/books_texture3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3115"/>
            <a:ext cx="9143999" cy="625488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157518" y="0"/>
            <a:ext cx="3986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828799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0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РАЗДЕЛ 1</a:t>
            </a:r>
          </a:p>
          <a:p>
            <a:pPr algn="ctr"/>
            <a:r>
              <a:rPr lang="ru-RU" sz="12000" dirty="0" smtClean="0">
                <a:solidFill>
                  <a:srgbClr val="FFFFCC"/>
                </a:solidFill>
                <a:latin typeface="Times New Roman" pitchFamily="18" charset="0"/>
                <a:cs typeface="Times New Roman" pitchFamily="18" charset="0"/>
              </a:rPr>
              <a:t>Глоссарий</a:t>
            </a:r>
            <a:endParaRPr lang="ru-RU" sz="12000" dirty="0">
              <a:solidFill>
                <a:srgbClr val="FFFF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23289" y="1222624"/>
          <a:ext cx="8887147" cy="5343674"/>
        </p:xfrm>
        <a:graphic>
          <a:graphicData uri="http://schemas.openxmlformats.org/drawingml/2006/table">
            <a:tbl>
              <a:tblPr/>
              <a:tblGrid>
                <a:gridCol w="5468643"/>
                <a:gridCol w="2221937"/>
                <a:gridCol w="1196567"/>
              </a:tblGrid>
              <a:tr h="346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Направление расходования средств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Наименование поселений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rowSpan="4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Строительство и реконструкция  внутригородских, внутрипоселковых дорог и тротуаров </a:t>
                      </a:r>
                    </a:p>
                  </a:txBody>
                  <a:tcPr marL="44641" marR="4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36 626.2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Киселевское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4 451.9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Красносулинское г.п.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32 174.3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Разработка проектной документации на строительство и реконструкцию внутригородских,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внутрипоселковых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автомобильных дорог и тротуаров</a:t>
                      </a:r>
                    </a:p>
                  </a:txBody>
                  <a:tcPr marL="44641" marR="4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362.7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Киселевское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362.7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Строительство и реконструкция муниципальных объектов водопроводно-канализационного хозяйства</a:t>
                      </a:r>
                    </a:p>
                  </a:txBody>
                  <a:tcPr marL="44641" marR="4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2 440.9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Красносулинское г.п.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2 440.9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rowSpan="3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Обеспечение мероприятий по модернизации систем коммунальной инфраструктуры за счет средств, поступивших от Фонда содействия реформированию жилищно-коммунального хозяйства</a:t>
                      </a:r>
                    </a:p>
                  </a:txBody>
                  <a:tcPr marL="44641" marR="4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28 700.0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5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Красносулинское г.п.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28 700.0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40804" y="0"/>
            <a:ext cx="3903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05483" y="902137"/>
          <a:ext cx="8938517" cy="5928181"/>
        </p:xfrm>
        <a:graphic>
          <a:graphicData uri="http://schemas.openxmlformats.org/drawingml/2006/table">
            <a:tbl>
              <a:tblPr/>
              <a:tblGrid>
                <a:gridCol w="5106267"/>
                <a:gridCol w="2628766"/>
                <a:gridCol w="1203484"/>
              </a:tblGrid>
              <a:tr h="2172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Направление расходования средств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Наименование поселений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rowSpan="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Обеспечение мероприятий по переселению граждан из многоквартирного аварийного жилищного фонда, признанного непригодным для проживания, аварийным и подлежащим сносу или реконструкции</a:t>
                      </a:r>
                    </a:p>
                  </a:txBody>
                  <a:tcPr marL="44641" marR="4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12 334.6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Божковское с.п.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348.9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Гуково-Гнилушевское с.п.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1 100.8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Долотинское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737.3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Киселевское с.п.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189.8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Углеродовское г.п.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9 957.8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rowSpan="17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Повышение заработной платы работникам муниципальных учреждений культуры</a:t>
                      </a:r>
                    </a:p>
                  </a:txBody>
                  <a:tcPr marL="44641" marR="4464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10 440.4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 том числе по поселениям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Божковское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900.5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Владимировское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544.3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Гуково-Гнилушевское с .п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726.8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Горненское г.п.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49.5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Долотинское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166.5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Киселевское с .п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874.9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Ковалевское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263.1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Комиссаровское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1509.3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Красносулинское г.п.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2925.6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Михайловское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641.4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Пролетарское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454.2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Садковское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887.5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Табунщиковское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287.8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Углеродовское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г.п.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147.0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Ударниковское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с.п.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62.0</a:t>
                      </a:r>
                    </a:p>
                  </a:txBody>
                  <a:tcPr marL="44641" marR="4464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ИТОГО: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97 976.8</a:t>
                      </a:r>
                    </a:p>
                  </a:txBody>
                  <a:tcPr marL="44641" marR="446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48336" y="0"/>
            <a:ext cx="3995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46605" y="678096"/>
            <a:ext cx="7233007" cy="616448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CCECFF"/>
                </a:solidFill>
                <a:latin typeface="Times New Roman" pitchFamily="18" charset="0"/>
                <a:cs typeface="Times New Roman" pitchFamily="18" charset="0"/>
              </a:rPr>
              <a:t>Иные межбюджетные трансферты за счет средств бюджета района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4934" y="1530847"/>
          <a:ext cx="8804954" cy="5178177"/>
        </p:xfrm>
        <a:graphic>
          <a:graphicData uri="http://schemas.openxmlformats.org/drawingml/2006/table">
            <a:tbl>
              <a:tblPr/>
              <a:tblGrid>
                <a:gridCol w="1849349"/>
                <a:gridCol w="5804899"/>
                <a:gridCol w="1150706"/>
              </a:tblGrid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Наименование поселений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Направление расходования средств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Владимировское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софинансирование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26,6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46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Горненское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городское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142,4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софинансирование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4,5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6096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Гуково-Гнилушевское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составление технического задания на проектирование, определение сметной стоимости разработки проектно-сметной документации и оценку достоверности определения стоимости проектных работ для объекта «Водоснабжение х. Коминтерн,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Красносулинский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район, Ростовская область»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93,0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4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221,4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решение вопросов местного значения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1 168,7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мероприятия по переселению граждан из многоквартирного аварийного жилищного фонда, признанного непригодным для проживания, аварийным и подлежащим сносу или реконструкции 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567,0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890553" y="1263720"/>
            <a:ext cx="12534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68885" y="0"/>
            <a:ext cx="3975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4934" y="1078786"/>
          <a:ext cx="8835776" cy="5637188"/>
        </p:xfrm>
        <a:graphic>
          <a:graphicData uri="http://schemas.openxmlformats.org/drawingml/2006/table">
            <a:tbl>
              <a:tblPr/>
              <a:tblGrid>
                <a:gridCol w="1828801"/>
                <a:gridCol w="5959011"/>
                <a:gridCol w="1047964"/>
              </a:tblGrid>
              <a:tr h="2311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Наименование поселений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Направление расходования средств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Долотинское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216,7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Ковалевское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софинансирование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20,1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567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Комиссаровское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442,3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3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мероприятия по подготовке к отопительному сезону 2016-2017 годов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702,1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95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мероприятия по оценке муниципального имущества, признание прав и регулирование отношений по муниципальной собственности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104,0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3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</a:rPr>
                        <a:t>софинансирование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109,7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Михайловское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На софинансирование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12,1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5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Пролетарское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235,1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33564" y="1119884"/>
          <a:ext cx="9010436" cy="5691920"/>
        </p:xfrm>
        <a:graphic>
          <a:graphicData uri="http://schemas.openxmlformats.org/drawingml/2006/table">
            <a:tbl>
              <a:tblPr/>
              <a:tblGrid>
                <a:gridCol w="1721095"/>
                <a:gridCol w="6054203"/>
                <a:gridCol w="1235138"/>
              </a:tblGrid>
              <a:tr h="6088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Наименование поселений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Направление расходования средств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Сумма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97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latin typeface="Times New Roman"/>
                          <a:ea typeface="Times New Roman"/>
                        </a:rPr>
                        <a:t>Садковское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271,8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9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Из резервного фонда Администрации района на приобретение глубинного насоса для насосной станции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46,0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На </a:t>
                      </a:r>
                      <a:r>
                        <a:rPr lang="ru-RU" sz="1600" b="1" dirty="0" err="1">
                          <a:latin typeface="Times New Roman"/>
                          <a:ea typeface="Times New Roman"/>
                        </a:rPr>
                        <a:t>софинансирование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39,6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9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Табунщиковское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Из резервного фонда Администрации района на приобретение комплектующих частей для ремонта водопровода в пос.Рябиновка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86,5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На софинансирование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18,6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979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Углеродовское городское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На финансирование расходов, связанных с подготовкой и проведением муниципальных выборов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190,2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На мероприятия по подготовке к отопительному сезону 2016-2017 годов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1 508,5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На софинансирование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657,9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97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Ударниковское сельское поселение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На мероприятия по улучшению водоснабжения и водоотведения территории Ударниковского сельского поселения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358,5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3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На софинансирование субсидий из областного бюджета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2,2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>
                        <a:latin typeface="Times New Roman"/>
                        <a:ea typeface="Times New Roman"/>
                      </a:endParaRP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</a:rPr>
                        <a:t>7 245,5</a:t>
                      </a:r>
                    </a:p>
                  </a:txBody>
                  <a:tcPr marL="40433" marR="404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30530" y="0"/>
            <a:ext cx="3913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43362" name="Picture 2" descr="http://xn---24-eddlfmlp4dtg7jsb.xn--p1ai/wp-content/uploads/2016/09/%D0%BA%D1%80%D0%B5%D0%B4%D0%B8%D1%82-%D0%BE%D0%BD%D0%BB%D0%B0%D0%B9%D0%BD-%D0%B1%D0%B5%D0%B7-%D0%BF%D0%BE%D1%80%D1%83%D1%87%D0%B8%D1%82%D0%B5%D0%BB%D0%B5%D0%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2351"/>
            <a:ext cx="9144000" cy="56456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5236" y="3575408"/>
            <a:ext cx="6174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РАЗДЕЛ 7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Муниципальные заимствования из </a:t>
            </a:r>
          </a:p>
          <a:p>
            <a:pPr algn="ctr"/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из бюджета района</a:t>
            </a:r>
            <a:endParaRPr lang="ru-RU" sz="4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58610" y="0"/>
            <a:ext cx="3985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34107" y="746976"/>
            <a:ext cx="6220495" cy="7083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БЮДЖЕТНЫЕ КРЕДИТЫ БЮДЖЕТАМ ПОСЕЛЕНИЙ ИЗ БЮДЖЕТА РАЙОНА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6823" y="1687133"/>
            <a:ext cx="7997780" cy="97879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соответствии со статьей 93.3 Бюджетного Кодекса Российской Федерации бюджетам городских, сельских поселений из бюджетов муниципальных районов могут предоставляться бюджетные кредиты на срок до трех лет.</a:t>
            </a:r>
          </a:p>
          <a:p>
            <a:pPr algn="ctr"/>
            <a:r>
              <a:rPr lang="ru-RU" dirty="0" smtClean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8186" y="2962141"/>
            <a:ext cx="8087932" cy="22666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Решением Собрания депутатов Красносулинского района  от 25.12.2015 № 77 «О бюджете Красносулинского района на 2016 год» установлено, что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бюджетные кредиты в 2016 году предоставляются из бюджета района, поселениям, входящим в состав Красносулинского района на частичное покрытие дефицитов бюджетов поселений в 2016 году в сумме до 3225,6 тыс. рублей - на срок до 08.12.2017.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Размер платы за пользование бюджетными кредитами установлен решением в размере 0,1 процента годовых.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40912" y="5473520"/>
            <a:ext cx="8075053" cy="119773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Порядок предоставления, использования и возврата муниципальными образованиями Красносулинского района бюджетных кредитов, полученных из бюджета Красносулинского района  установлен постановлением Администрации  Красносулинского района от 27.11.2015 №675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1076" y="746975"/>
            <a:ext cx="6362163" cy="695459"/>
          </a:xfrm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00FF"/>
                </a:solidFill>
              </a:rPr>
              <a:t>Предоставление и возврат бюджетных кредитов в 2016 году</a:t>
            </a:r>
            <a:endParaRPr lang="ru-RU" sz="2800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81359" y="0"/>
            <a:ext cx="39626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76530" y="1558344"/>
            <a:ext cx="5164428" cy="618186"/>
          </a:xfrm>
          <a:prstGeom prst="round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99"/>
                </a:solidFill>
              </a:rPr>
              <a:t>Предоставлено бюджетных кредитов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37894" y="2253802"/>
            <a:ext cx="5022760" cy="965916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3225,6 тыс. рублей</a:t>
            </a:r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2060618" y="3078055"/>
            <a:ext cx="888647" cy="6568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4565562" y="3380709"/>
            <a:ext cx="734097" cy="257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H="1">
            <a:off x="6020873" y="3097370"/>
            <a:ext cx="1223495" cy="5151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321972" y="3837904"/>
            <a:ext cx="2884868" cy="1558343"/>
          </a:xfrm>
          <a:prstGeom prst="ellips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Ударниковскому</a:t>
            </a:r>
            <a:r>
              <a:rPr lang="ru-RU" dirty="0" smtClean="0"/>
              <a:t> сельскому  поселению – 1430,4 тыс. рублей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3438659" y="3812147"/>
            <a:ext cx="2794716" cy="1571222"/>
          </a:xfrm>
          <a:prstGeom prst="ellipse">
            <a:avLst/>
          </a:prstGeom>
          <a:solidFill>
            <a:srgbClr val="0070C0"/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Пролетарскому сельскому поселению – 992,0 тыс. рублей</a:t>
            </a: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6362164" y="3850782"/>
            <a:ext cx="2524258" cy="1622738"/>
          </a:xfrm>
          <a:prstGeom prst="ellipse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Садковскому</a:t>
            </a:r>
            <a:r>
              <a:rPr lang="ru-RU" dirty="0" smtClean="0"/>
              <a:t> сельскому поселению – 803,2 тыс. рублей</a:t>
            </a:r>
            <a:endParaRPr lang="ru-RU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46975" y="5666704"/>
            <a:ext cx="7431110" cy="88864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Возврат бюджетного кредита из бюджета </a:t>
            </a:r>
            <a:r>
              <a:rPr lang="ru-RU" dirty="0" err="1" smtClean="0"/>
              <a:t>Гуково-Гнилушевского</a:t>
            </a:r>
            <a:r>
              <a:rPr lang="ru-RU" dirty="0" smtClean="0"/>
              <a:t> сельского поселения  бюджету Красносулинского района по договору от 25.02.2014 № 01/БК -14 -  624,6 тыс. рублей</a:t>
            </a:r>
            <a:endParaRPr lang="ru-RU" dirty="0"/>
          </a:p>
        </p:txBody>
      </p:sp>
      <p:pic>
        <p:nvPicPr>
          <p:cNvPr id="147462" name="Picture 6" descr="http://xn--c1akahdqabg2g.xn--80asehdb/upload/image/Fotolia_71360055_Subscription_Monthly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3837" y="1519707"/>
            <a:ext cx="1790163" cy="2228044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89434" y="0"/>
            <a:ext cx="39545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1ea9726161482dc349e950e4ee63c9a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78213"/>
            <a:ext cx="9144000" cy="6079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1580225"/>
            <a:ext cx="9143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РАЗДЕЛ 8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Красносулинского района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48085734"/>
              </p:ext>
            </p:extLst>
          </p:nvPr>
        </p:nvGraphicFramePr>
        <p:xfrm>
          <a:off x="239698" y="1535922"/>
          <a:ext cx="8691238" cy="5211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5562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426" y="675926"/>
            <a:ext cx="8776168" cy="69244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smtClean="0">
                <a:solidFill>
                  <a:srgbClr val="B00AFA"/>
                </a:solidFill>
                <a:latin typeface="Times New Roman" pitchFamily="18" charset="0"/>
                <a:cs typeface="Times New Roman" pitchFamily="18" charset="0"/>
              </a:rPr>
              <a:t>Расходы бюджета Красносулинского района за 2016 год</a:t>
            </a:r>
            <a:endParaRPr lang="ru-RU" sz="2000" i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63402" y="0"/>
            <a:ext cx="4036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http://3.bp.blogspot.com/-aw_gCxFsbsw/T1FTGM5lEmI/AAAAAAAAAL8/HscM9up28gI/s1600/2623502-dinero-monedas-en-la-bolsa-aislados-en-blan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6093" y="3434356"/>
            <a:ext cx="3897907" cy="342364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127788" y="0"/>
            <a:ext cx="401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3735" y="1527242"/>
            <a:ext cx="8764621" cy="5330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слово заимствовано из Англии, где в старину, ежегодно, канцлер казначейства приносил в парламент  мешок с деньгами и произносил речь, которая собственно и называлась старинным нормандским словом 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Budget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(кожаный мешок).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обязательный для исполнения закон, основа системы контроля за поступлением доходов и эффективным расходованием средств.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Доходы 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- поступающие в бюджет денежные средства, за исключением средств, являющихся в соответствии с Бюджетным Кодексом РФ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источниками финансирования дефицита бюджета.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это денежные средства,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направляемые на финансовое обеспечение задач и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функций государства и местного самоуправления.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Дефицит 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превышение расходов бюджета 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над его доходами.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бюджета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– превышение доходов бюджета над расходами.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7099" y="994298"/>
            <a:ext cx="8229600" cy="5060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образование </a:t>
            </a:r>
            <a:r>
              <a:rPr lang="ru-RU" dirty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dirty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dirty="0"/>
          </a:p>
        </p:txBody>
      </p:sp>
      <p:graphicFrame>
        <p:nvGraphicFramePr>
          <p:cNvPr id="4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44540540"/>
              </p:ext>
            </p:extLst>
          </p:nvPr>
        </p:nvGraphicFramePr>
        <p:xfrm>
          <a:off x="0" y="1249216"/>
          <a:ext cx="8842937" cy="5812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1685" y="4306341"/>
            <a:ext cx="3720802" cy="236660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189433" y="0"/>
            <a:ext cx="3954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333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46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b="1" dirty="0" smtClean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культуру</a:t>
            </a: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98135177"/>
              </p:ext>
            </p:extLst>
          </p:nvPr>
        </p:nvGraphicFramePr>
        <p:xfrm>
          <a:off x="0" y="1269507"/>
          <a:ext cx="9144001" cy="5588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 descr="Радуга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6185" y="4199138"/>
            <a:ext cx="4207097" cy="265886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89433" y="0"/>
            <a:ext cx="39545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146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1662" y="599138"/>
            <a:ext cx="6942338" cy="46234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b="1" dirty="0" smtClean="0">
                <a:solidFill>
                  <a:srgbClr val="1F28E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здравоохранение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52651840"/>
              </p:ext>
            </p:extLst>
          </p:nvPr>
        </p:nvGraphicFramePr>
        <p:xfrm>
          <a:off x="169893" y="1142960"/>
          <a:ext cx="8713708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148336" y="0"/>
            <a:ext cx="3995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229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7891" y="558724"/>
            <a:ext cx="5752730" cy="5032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Социальная политика</a:t>
            </a:r>
            <a:endParaRPr lang="ru-RU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89992077"/>
              </p:ext>
            </p:extLst>
          </p:nvPr>
        </p:nvGraphicFramePr>
        <p:xfrm>
          <a:off x="0" y="884083"/>
          <a:ext cx="8836925" cy="4577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Рисунок 4" descr="IMG_62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75" y="3889606"/>
            <a:ext cx="3657866" cy="27434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IMG_45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4963" y="3655830"/>
            <a:ext cx="4142559" cy="3106919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215568" y="0"/>
            <a:ext cx="3928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411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99317" y="459086"/>
            <a:ext cx="6844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F0BF5"/>
                </a:solidFill>
                <a:latin typeface="Times New Roman" pitchFamily="18" charset="0"/>
                <a:cs typeface="Times New Roman" pitchFamily="18" charset="0"/>
              </a:rPr>
              <a:t>Расходы  «дорожного  фонда» в 2016 году</a:t>
            </a:r>
            <a:endParaRPr lang="ru-RU" sz="2800" dirty="0">
              <a:solidFill>
                <a:srgbClr val="5F0BF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http://ko44.ru/media/k2/items/cache/e5958f730a07aedbb3720cd26b9d72db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7190" y="4058348"/>
            <a:ext cx="3576810" cy="260312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rusnovosty.ru/wp-content/uploads/2015/08/4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691" y="3822069"/>
            <a:ext cx="3854679" cy="303593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3392747486"/>
              </p:ext>
            </p:extLst>
          </p:nvPr>
        </p:nvGraphicFramePr>
        <p:xfrm>
          <a:off x="0" y="965729"/>
          <a:ext cx="8817429" cy="348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199707" y="0"/>
            <a:ext cx="3944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9953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27788" y="0"/>
            <a:ext cx="401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20232305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2661"/>
            <a:ext cx="9144000" cy="576533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0315" y="1713390"/>
            <a:ext cx="80342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РАЗДЕЛ 9</a:t>
            </a:r>
          </a:p>
          <a:p>
            <a:pPr algn="ctr"/>
            <a:r>
              <a:rPr lang="ru-RU" sz="3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Реализация социально – значимых проектов в 2016 году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465" y="1145219"/>
            <a:ext cx="4056108" cy="228156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4963" y="870013"/>
            <a:ext cx="3728621" cy="248696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127788" y="0"/>
            <a:ext cx="401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3240351"/>
            <a:ext cx="4669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Построен 50-квартирный дом для детей-сирот по адресу г.Красный Сулин, ул. Суворова, 19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89756" y="3249227"/>
            <a:ext cx="4296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Установлен модульный фельдшерско-акушерский пункт в п. Пригородный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40" y="4004313"/>
            <a:ext cx="2269911" cy="285368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8" name="TextBox 17"/>
          <p:cNvSpPr txBox="1"/>
          <p:nvPr/>
        </p:nvSpPr>
        <p:spPr>
          <a:xfrm>
            <a:off x="2379215" y="4092604"/>
            <a:ext cx="19974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Произведен ремонт лифтового хозяйства районной больницы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://kultsulin.ru/data/imagegallery/c5542915-3c1f-bd5a-9442-e131ac73fb3a/229acb58-23b4-0358-c40f-0a6af52c16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45655" y="3727042"/>
            <a:ext cx="4467302" cy="295784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9" name="TextBox 18"/>
          <p:cNvSpPr txBox="1"/>
          <p:nvPr/>
        </p:nvSpPr>
        <p:spPr>
          <a:xfrm>
            <a:off x="2831976" y="5663953"/>
            <a:ext cx="1873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Пластиковые окна установлены в здании районного дворца культуры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168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7511" y="744268"/>
            <a:ext cx="3984374" cy="2656249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129" y="879524"/>
            <a:ext cx="3488924" cy="249208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942" y="3936693"/>
            <a:ext cx="2578025" cy="281477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68885" y="0"/>
            <a:ext cx="3975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169328"/>
            <a:ext cx="43411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Приобретены и установлены три моноблочные модульные котельные, работающие на твердом топливе, для одного дошкольного и двух общеобразовательных учреждений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0575" y="3249227"/>
            <a:ext cx="3586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Произведена замена оконных блоков в пяти образовательных учреждениях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36162" y="4856085"/>
            <a:ext cx="2015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Произведены текущие ремонты в 19 образовательных учреждениях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Объект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6812" y="3730680"/>
            <a:ext cx="3960440" cy="297033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2116" y="414779"/>
            <a:ext cx="5718411" cy="1467577"/>
          </a:xfr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6714362"/>
              </p:ext>
            </p:extLst>
          </p:nvPr>
        </p:nvGraphicFramePr>
        <p:xfrm>
          <a:off x="386499" y="1951347"/>
          <a:ext cx="8547911" cy="4835579"/>
        </p:xfrm>
        <a:graphic>
          <a:graphicData uri="http://schemas.openxmlformats.org/drawingml/2006/table">
            <a:tbl>
              <a:tblPr/>
              <a:tblGrid>
                <a:gridCol w="472233"/>
                <a:gridCol w="4937569"/>
                <a:gridCol w="1003772"/>
                <a:gridCol w="929810"/>
                <a:gridCol w="1204527"/>
              </a:tblGrid>
              <a:tr h="602165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Указ Президента Российской Федерации от 07.05.2012 № 597 «О мероприятиях по реализации государственной социальной политики»</a:t>
                      </a:r>
                      <a:endParaRPr lang="ru-RU" sz="1600" dirty="0">
                        <a:solidFill>
                          <a:srgbClr val="000099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12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целевого индикатора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2016 год план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2016 год факт 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Процент исполнения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социальных работников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18615,90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18615,91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100,0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работников учреждений культуры 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17168,10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17273,50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100,6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Средняя заработная плата педагогических работников общего образования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22987,80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Arial Unicode MS"/>
                        </a:rPr>
                        <a:t>24969,43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108,6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Средняя заработная плата педагогических работников дошкольного образования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20237,60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Arial Unicode MS"/>
                        </a:rPr>
                        <a:t>19690,45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97,3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Средняя заработная плата педагогических работников дополнительного образования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22799,00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Arial Unicode MS"/>
                        </a:rPr>
                        <a:t>22799,04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6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врачей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33300,00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Arial Unicode MS"/>
                        </a:rPr>
                        <a:t>33020,0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99,2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среднего медицинского персонала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18200,00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17450,0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95,9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21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 младшего медицинского персонала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11800,00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11070,0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93,8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190280" y="0"/>
            <a:ext cx="3953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http://rostjob.ru/wp-content/uploads/2015/05/cpa-accounti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9877"/>
            <a:ext cx="9144000" cy="61981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70013" y="788395"/>
            <a:ext cx="75666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 10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Муниципальные программы Красносулинского района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58610" y="0"/>
            <a:ext cx="39853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217907" y="943583"/>
            <a:ext cx="5914417" cy="65175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БЮДЖЕТА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721794"/>
            <a:ext cx="6031150" cy="768486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СОБСТВЕННЫЕ ДОХОДЫ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983" y="1741252"/>
            <a:ext cx="2714017" cy="135214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 ОТ ДРУГИХ БЮДЖЕТОВ БЮДЖЕТНОЙ СИСТЕМЫ РФ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2616741"/>
            <a:ext cx="3161489" cy="42801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доходы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63047" y="2636195"/>
            <a:ext cx="2577829" cy="437745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Неналоговые доходы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49438" y="3229582"/>
            <a:ext cx="2519464" cy="3385227"/>
          </a:xfrm>
          <a:prstGeom prst="roundRect">
            <a:avLst/>
          </a:prstGeom>
          <a:solidFill>
            <a:srgbClr val="5C8E6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Субсидии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Субвенции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Иные межбюджетные трансферты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3171216"/>
            <a:ext cx="3161489" cy="3463047"/>
          </a:xfrm>
          <a:prstGeom prst="roundRect">
            <a:avLst/>
          </a:prstGeom>
          <a:solidFill>
            <a:srgbClr val="5C8E6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обязательные платежи юридических и физических лиц в бюджет: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налог на доходы физических лиц;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акцизы на бензин, дизельное топливо, масла моторные;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налоги на совокупный доход: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единый налог на вмененный доход;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единый сельскохозяйственный налог;</a:t>
            </a: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налог, взимаемый в связи с применением упрощенной системы налогообложения;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госпошлина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63047" y="3200401"/>
            <a:ext cx="2616741" cy="3414408"/>
          </a:xfrm>
          <a:prstGeom prst="roundRect">
            <a:avLst/>
          </a:prstGeom>
          <a:solidFill>
            <a:srgbClr val="5C8E6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муниципальной собственности;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плата за негативное воздействие на окружающую среду; 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доходы от продажи земельных участков;</a:t>
            </a:r>
          </a:p>
          <a:p>
            <a:pPr algn="just"/>
            <a:endParaRPr lang="ru-RU" sz="1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штрафы</a:t>
            </a:r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3" name="Rectangle 15"/>
          <p:cNvSpPr>
            <a:spLocks noGrp="1" noChangeArrowheads="1"/>
          </p:cNvSpPr>
          <p:nvPr>
            <p:ph sz="quarter" idx="2"/>
          </p:nvPr>
        </p:nvSpPr>
        <p:spPr>
          <a:xfrm>
            <a:off x="5651500" y="3644900"/>
            <a:ext cx="3251200" cy="2189163"/>
          </a:xfrm>
        </p:spPr>
        <p:txBody>
          <a:bodyPr/>
          <a:lstStyle/>
          <a:p>
            <a:pPr eaLnBrk="1" hangingPunct="1">
              <a:defRPr/>
            </a:pPr>
            <a:endParaRPr lang="ru-RU" altLang="ru-RU" sz="1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ru-RU" altLang="ru-RU" sz="2400" dirty="0" smtClean="0"/>
          </a:p>
        </p:txBody>
      </p:sp>
      <p:pic>
        <p:nvPicPr>
          <p:cNvPr id="4100" name="Picture 8" descr="1474546707_municipalnye-programm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00899"/>
            <a:ext cx="270033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16"/>
          <p:cNvSpPr txBox="1">
            <a:spLocks noChangeArrowheads="1"/>
          </p:cNvSpPr>
          <p:nvPr/>
        </p:nvSpPr>
        <p:spPr bwMode="auto">
          <a:xfrm>
            <a:off x="0" y="4724400"/>
            <a:ext cx="9144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None/>
            </a:pPr>
            <a:r>
              <a:rPr lang="ru-RU" altLang="ru-RU" sz="2400" b="1" dirty="0">
                <a:solidFill>
                  <a:srgbClr val="FF3300"/>
                </a:solidFill>
                <a:latin typeface="Times New Roman" pitchFamily="18" charset="0"/>
              </a:rPr>
              <a:t>	</a:t>
            </a: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</a:rPr>
              <a:t>Важно!</a:t>
            </a:r>
            <a:r>
              <a:rPr lang="ru-RU" altLang="ru-RU" sz="2000" b="1" dirty="0">
                <a:latin typeface="Times New Roman" pitchFamily="18" charset="0"/>
              </a:rPr>
              <a:t> Ежегодно проводится мониторинг 	эффективности реализации муниципальных 	программ, а значит, эффективности расходов 	бюджетных средств. Мониторинг размещен на 	сайте Администрации Красносулинского района </a:t>
            </a:r>
            <a:r>
              <a:rPr lang="ru-RU" altLang="ru-RU" sz="2000" b="1" dirty="0" smtClean="0">
                <a:latin typeface="Times New Roman" pitchFamily="18" charset="0"/>
              </a:rPr>
              <a:t>в разделе </a:t>
            </a:r>
            <a:r>
              <a:rPr lang="ru-RU" altLang="ru-RU" sz="2000" b="1" dirty="0">
                <a:latin typeface="Times New Roman" pitchFamily="18" charset="0"/>
              </a:rPr>
              <a:t>«Муниципальные программы» </a:t>
            </a:r>
          </a:p>
        </p:txBody>
      </p:sp>
      <p:pic>
        <p:nvPicPr>
          <p:cNvPr id="4102" name="Picture 18" descr="1-monitoring-social-nyix-setey-izuchaem-auditoriy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91146"/>
            <a:ext cx="26273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240804" y="0"/>
            <a:ext cx="3903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2882" y="669304"/>
            <a:ext cx="610856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latin typeface="Times New Roman" pitchFamily="18" charset="0"/>
              </a:rPr>
              <a:t>Бюджет района является </a:t>
            </a:r>
            <a:r>
              <a:rPr lang="ru-RU" altLang="ru-RU" sz="2000" b="1" dirty="0" smtClean="0">
                <a:solidFill>
                  <a:srgbClr val="0033CC"/>
                </a:solidFill>
                <a:latin typeface="Times New Roman" pitchFamily="18" charset="0"/>
              </a:rPr>
              <a:t>программным</a:t>
            </a:r>
            <a:r>
              <a:rPr lang="ru-RU" altLang="ru-RU" sz="2000" b="1" dirty="0" smtClean="0">
                <a:latin typeface="Times New Roman" pitchFamily="18" charset="0"/>
              </a:rPr>
              <a:t>. 	                            Каждая из программ имеет свои </a:t>
            </a:r>
            <a:r>
              <a:rPr lang="ru-RU" altLang="ru-RU" sz="2000" b="1" dirty="0" smtClean="0">
                <a:solidFill>
                  <a:srgbClr val="0033CC"/>
                </a:solidFill>
                <a:latin typeface="Times New Roman" pitchFamily="18" charset="0"/>
              </a:rPr>
              <a:t>цели и задачи</a:t>
            </a:r>
            <a:r>
              <a:rPr lang="ru-RU" altLang="ru-RU" sz="2000" b="1" dirty="0" smtClean="0">
                <a:latin typeface="Times New Roman" pitchFamily="18" charset="0"/>
              </a:rPr>
              <a:t>, комплекс мероприятий и показатели результативности (индикаторы). </a:t>
            </a:r>
          </a:p>
          <a:p>
            <a:r>
              <a:rPr lang="ru-RU" altLang="ru-RU" sz="2000" b="1" dirty="0" smtClean="0">
                <a:latin typeface="Times New Roman" pitchFamily="18" charset="0"/>
              </a:rPr>
              <a:t>Программный бюджет позволяет оценить,  насколько эффективно используются бюджетные средства. Подробная информация обо всех принятых муниципальных программах, их целях, мероприятиях, финансировании содержится на сайте Администрации Красносулинского района в разделе </a:t>
            </a:r>
            <a:endParaRPr lang="en-US" altLang="ru-RU" sz="2000" b="1" dirty="0" smtClean="0">
              <a:latin typeface="Times New Roman" pitchFamily="18" charset="0"/>
            </a:endParaRPr>
          </a:p>
          <a:p>
            <a:pPr algn="ctr"/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</a:rPr>
              <a:t>«</a:t>
            </a:r>
            <a:r>
              <a:rPr lang="ru-RU" altLang="ru-RU" b="1" dirty="0" smtClean="0">
                <a:solidFill>
                  <a:srgbClr val="0033CC"/>
                </a:solidFill>
                <a:latin typeface="Times New Roman" pitchFamily="18" charset="0"/>
              </a:rPr>
              <a:t>Муниципальные программы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</a:rPr>
              <a:t>»:</a:t>
            </a: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1400" b="1" dirty="0" smtClean="0">
                <a:solidFill>
                  <a:srgbClr val="FF0000"/>
                </a:solidFill>
                <a:latin typeface="Times New Roman" pitchFamily="18" charset="0"/>
                <a:hlinkClick r:id="rId4"/>
              </a:rPr>
              <a:t>http://ksrayon.donland.ru/Default.aspx?pageid=122837</a:t>
            </a:r>
            <a:endParaRPr lang="ru-RU" altLang="ru-RU" sz="14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>
          <a:xfrm>
            <a:off x="2031115" y="822744"/>
            <a:ext cx="5931018" cy="121040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5F0BF5"/>
                </a:solidFill>
                <a:latin typeface="Times New Roman" pitchFamily="18" charset="0"/>
              </a:rPr>
              <a:t>Объем расходов на реализацию муниципальных программ Красносулинского района в 2016 году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alt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3704752199"/>
              </p:ext>
            </p:extLst>
          </p:nvPr>
        </p:nvGraphicFramePr>
        <p:xfrm>
          <a:off x="322997" y="2174923"/>
          <a:ext cx="704679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656105350"/>
              </p:ext>
            </p:extLst>
          </p:nvPr>
        </p:nvGraphicFramePr>
        <p:xfrm>
          <a:off x="95535" y="2229513"/>
          <a:ext cx="8761862" cy="4048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080287"/>
            <a:ext cx="8955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Программные расходы в 2016 году составили 1 749 445,7 тыс. рублей или 98,5 %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от общих расходов бюджета района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7456" y="802539"/>
            <a:ext cx="82296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5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Структура муниципальных программ Красносулинского района за 2016 год</a:t>
            </a:r>
            <a:r>
              <a:rPr lang="ru-RU" altLang="ru-RU" sz="2500" b="1" dirty="0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ru-RU" altLang="ru-RU" sz="25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endParaRPr lang="ru-RU" altLang="ru-RU" sz="25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graphicFrame>
        <p:nvGraphicFramePr>
          <p:cNvPr id="2" name="Object 8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264260866"/>
              </p:ext>
            </p:extLst>
          </p:nvPr>
        </p:nvGraphicFramePr>
        <p:xfrm>
          <a:off x="319677" y="1263325"/>
          <a:ext cx="8521700" cy="559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124" name="Picture 12" descr="0461715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1115824"/>
            <a:ext cx="22796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125" name="Picture 16" descr="%D0%B3%D0%BB%D0%B0%D0%B2%D0%BD%D0%B0%D1%8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780" y="4299675"/>
            <a:ext cx="37084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0255" y="0"/>
            <a:ext cx="3923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0256" y="792348"/>
          <a:ext cx="8983744" cy="6062684"/>
        </p:xfrm>
        <a:graphic>
          <a:graphicData uri="http://schemas.openxmlformats.org/drawingml/2006/table">
            <a:tbl>
              <a:tblPr/>
              <a:tblGrid>
                <a:gridCol w="5235354"/>
                <a:gridCol w="1177180"/>
                <a:gridCol w="1378539"/>
                <a:gridCol w="1192671"/>
              </a:tblGrid>
              <a:tr h="6041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                           Наименование муниципальной </a:t>
                      </a:r>
                    </a:p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                программы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Красносулинского района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План 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Факт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Процент исполнения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056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Муниципальные программы социальной направленности 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«Доступная среда»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258.4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245.0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94.8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3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здравоохранения»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22 742.6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22 257.5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97.9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культуры»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57 652.6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57 390.4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99.5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«Развитие образования»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763 398.8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756 606.0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99.1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47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физической культуры и спорта»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40 001.2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39 503.7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98.8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3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«Социальная поддержка граждан»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522 921.2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521 710.2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99.8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056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обеспечения жизнедеятельности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67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транспортной системы»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108 424.7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97 651.5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90.1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2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«Обеспечение качественными жилищно-коммунальными услугами населения Красносулинского района»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37 955.5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8 775.0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23.1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18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«Охрана окружающей среды и рациональное природопользование»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34 859.0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32 338.2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92.8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18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«Обеспечение доступным и комфортным жильем населения Красносулинского района»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62 568.7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62 557.5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100.0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96966" y="0"/>
            <a:ext cx="4047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2548" y="801278"/>
          <a:ext cx="8889478" cy="5759778"/>
        </p:xfrm>
        <a:graphic>
          <a:graphicData uri="http://schemas.openxmlformats.org/drawingml/2006/table">
            <a:tbl>
              <a:tblPr/>
              <a:tblGrid>
                <a:gridCol w="5180420"/>
                <a:gridCol w="1164828"/>
                <a:gridCol w="1364074"/>
                <a:gridCol w="1180156"/>
              </a:tblGrid>
              <a:tr h="4916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Наименование  муниципальной </a:t>
                      </a:r>
                    </a:p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          программы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Красносулинского района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План 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Факт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Процент исполнения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11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поддержки отраслей экономики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86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«Развитие сельского хозяйства и регулирования рынков сельскохозяйственной продукции, сырья и продовольствия»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25 808.4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25 462.1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98.7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40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программа «Экономическое развитие»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3 450.0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3 450.0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100.0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11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общего характера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65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программа «Защита населения от чрезвычайных ситуаций, обеспечение безопасности людей на водных объектах»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8 248.7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8 213.9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99.6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77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«Поддержка казачьих обществ»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2 662.3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2 662.3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100.0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0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программа «Молодежь Красносулинского района»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349.8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349.8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100.0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9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«Муниципальное управление и муниципальная служба»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43 647.8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42 841.9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98.2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«Обеспечение общественного порядка и противодействие преступности»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2 423.8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2 415.8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99.7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02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«Информационное общество»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10 745.1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10 405.8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96.8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044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«Управление муниципальными финансами и создание условий для эффективного управления финансами»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/>
                        </a:rPr>
                        <a:t>54 716.4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54 609.1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99.8</a:t>
                      </a: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>
          <a:xfrm>
            <a:off x="768285" y="678731"/>
            <a:ext cx="8229600" cy="981075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Доля муниципальных программ социальной направленности в общем объеме программных расходов</a:t>
            </a:r>
          </a:p>
        </p:txBody>
      </p:sp>
      <p:graphicFrame>
        <p:nvGraphicFramePr>
          <p:cNvPr id="6147" name="Диаграмма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6920723"/>
              </p:ext>
            </p:extLst>
          </p:nvPr>
        </p:nvGraphicFramePr>
        <p:xfrm>
          <a:off x="1065227" y="1329179"/>
          <a:ext cx="7036979" cy="4006392"/>
        </p:xfrm>
        <a:graphic>
          <a:graphicData uri="http://schemas.openxmlformats.org/presentationml/2006/ole">
            <p:oleObj spid="_x0000_s43032" name="Лист" r:id="rId3" imgW="8029643" imgH="5324385" progId="Excel.Sheet.8">
              <p:embed/>
            </p:oleObj>
          </a:graphicData>
        </a:graphic>
      </p:graphicFrame>
      <p:pic>
        <p:nvPicPr>
          <p:cNvPr id="6148" name="Picture 10" descr="20131217090045329_1_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7554" y="4993062"/>
            <a:ext cx="2317872" cy="158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2" descr="0034749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331" y="5104661"/>
            <a:ext cx="2361460" cy="1557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4" descr="BkFA6M1CMAAYdm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3857" y="5108471"/>
            <a:ext cx="2444276" cy="153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737370" y="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20" descr="technolog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943355"/>
            <a:ext cx="3132137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2" name="Organization Chart 8"/>
          <p:cNvGrpSpPr>
            <a:grpSpLocks/>
          </p:cNvGrpSpPr>
          <p:nvPr/>
        </p:nvGrpSpPr>
        <p:grpSpPr bwMode="auto">
          <a:xfrm>
            <a:off x="151054" y="557424"/>
            <a:ext cx="8859910" cy="6068993"/>
            <a:chOff x="298" y="1064"/>
            <a:chExt cx="1525" cy="1469"/>
          </a:xfrm>
        </p:grpSpPr>
        <p:cxnSp>
          <p:nvCxnSpPr>
            <p:cNvPr id="2052" name="_s2052"/>
            <p:cNvCxnSpPr>
              <a:cxnSpLocks noChangeShapeType="1"/>
            </p:cNvCxnSpPr>
            <p:nvPr/>
          </p:nvCxnSpPr>
          <p:spPr bwMode="auto">
            <a:xfrm flipV="1">
              <a:off x="1102" y="1304"/>
              <a:ext cx="196" cy="109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</p:cNvCxnSpPr>
            <p:nvPr/>
          </p:nvCxnSpPr>
          <p:spPr bwMode="auto">
            <a:xfrm flipV="1">
              <a:off x="1102" y="1293"/>
              <a:ext cx="196" cy="685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3" name="_s2054"/>
            <p:cNvSpPr>
              <a:spLocks noChangeArrowheads="1"/>
            </p:cNvSpPr>
            <p:nvPr/>
          </p:nvSpPr>
          <p:spPr bwMode="auto">
            <a:xfrm>
              <a:off x="778" y="1064"/>
              <a:ext cx="1045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rPr>
                <a:t>Оценка эффективности реализации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rPr>
                <a:t>Муниципальных программ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rPr>
                <a:t>за 2016 год</a:t>
              </a:r>
            </a:p>
          </p:txBody>
        </p:sp>
        <p:sp>
          <p:nvSpPr>
            <p:cNvPr id="4" name="_s2055"/>
            <p:cNvSpPr>
              <a:spLocks noChangeArrowheads="1"/>
            </p:cNvSpPr>
            <p:nvPr/>
          </p:nvSpPr>
          <p:spPr bwMode="auto">
            <a:xfrm>
              <a:off x="298" y="14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FF00"/>
                  </a:solidFill>
                  <a:effectLst/>
                  <a:cs typeface="Arial" pitchFamily="34" charset="0"/>
                </a:rPr>
                <a:t>Высокий уровень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FF00"/>
                  </a:solidFill>
                  <a:effectLst/>
                  <a:cs typeface="Arial" pitchFamily="34" charset="0"/>
                </a:rPr>
                <a:t>реализации – 8 муниципальных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FF00"/>
                  </a:solidFill>
                  <a:effectLst/>
                  <a:cs typeface="Arial" pitchFamily="34" charset="0"/>
                </a:rPr>
                <a:t>программ</a:t>
              </a:r>
            </a:p>
          </p:txBody>
        </p:sp>
        <p:sp>
          <p:nvSpPr>
            <p:cNvPr id="5" name="_s2056"/>
            <p:cNvSpPr>
              <a:spLocks noChangeArrowheads="1"/>
            </p:cNvSpPr>
            <p:nvPr/>
          </p:nvSpPr>
          <p:spPr bwMode="auto">
            <a:xfrm>
              <a:off x="298" y="183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cs typeface="Arial" pitchFamily="34" charset="0"/>
                </a:rPr>
                <a:t>Удовлетворительный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cs typeface="Arial" pitchFamily="34" charset="0"/>
                </a:rPr>
                <a:t>уровень реализации –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cs typeface="Arial" pitchFamily="34" charset="0"/>
                </a:rPr>
                <a:t>11 муниципальных программ</a:t>
              </a:r>
              <a:endPara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" name="_s2057"/>
            <p:cNvSpPr>
              <a:spLocks noChangeArrowheads="1"/>
            </p:cNvSpPr>
            <p:nvPr/>
          </p:nvSpPr>
          <p:spPr bwMode="auto">
            <a:xfrm>
              <a:off x="298" y="2245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Низкий уровень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реализации – 1 муниципальная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rPr>
                <a:t>программа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2058" name="_s2058"/>
            <p:cNvCxnSpPr>
              <a:cxnSpLocks noChangeShapeType="1"/>
            </p:cNvCxnSpPr>
            <p:nvPr/>
          </p:nvCxnSpPr>
          <p:spPr bwMode="auto">
            <a:xfrm flipV="1">
              <a:off x="1164" y="1347"/>
              <a:ext cx="135" cy="27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12" name="Прямоугольник 11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67266"/>
            <a:ext cx="8229600" cy="89554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выполнения целевых показателей (индикаторов) муниципальных программ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Красносулинского района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19087374"/>
              </p:ext>
            </p:extLst>
          </p:nvPr>
        </p:nvGraphicFramePr>
        <p:xfrm>
          <a:off x="0" y="1889448"/>
          <a:ext cx="892899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094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328773"/>
            <a:ext cx="6400800" cy="963115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транспортной системы»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13265641"/>
              </p:ext>
            </p:extLst>
          </p:nvPr>
        </p:nvGraphicFramePr>
        <p:xfrm>
          <a:off x="107504" y="1185856"/>
          <a:ext cx="9036496" cy="1972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09341" y="305806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356844"/>
              </p:ext>
            </p:extLst>
          </p:nvPr>
        </p:nvGraphicFramePr>
        <p:xfrm>
          <a:off x="215008" y="3718560"/>
          <a:ext cx="8805703" cy="31394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041975"/>
                <a:gridCol w="1054280"/>
                <a:gridCol w="903149"/>
                <a:gridCol w="827887"/>
                <a:gridCol w="978412"/>
              </a:tblGrid>
              <a:tr h="431515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891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894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57,6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878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пострадавших при дорожно-транспортных происшествиях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726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9360" y="620065"/>
            <a:ext cx="6272659" cy="582011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«Защита населения от чрезвычайных ситуаций, обеспечение безопасности людей на водных объектах»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69341217"/>
              </p:ext>
            </p:extLst>
          </p:nvPr>
        </p:nvGraphicFramePr>
        <p:xfrm>
          <a:off x="179512" y="3462174"/>
          <a:ext cx="8856986" cy="32918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642773"/>
                <a:gridCol w="1285692"/>
                <a:gridCol w="952225"/>
                <a:gridCol w="1024679"/>
                <a:gridCol w="951617"/>
              </a:tblGrid>
              <a:tr h="637863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182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108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спасенных людей, которым оказана помощь при чрезвычайных ситуациях и происшествиях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0484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обученных специалистов районного звена областной подсистемы единой государственной системы предупреждения и ликвидации чрезвычайных ситуаций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108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населения оповещаемого муниципальной системой оповещения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38061030"/>
              </p:ext>
            </p:extLst>
          </p:nvPr>
        </p:nvGraphicFramePr>
        <p:xfrm>
          <a:off x="107504" y="1155376"/>
          <a:ext cx="9036496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80383" y="2966040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107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68885" y="0"/>
            <a:ext cx="397511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562" y="1984443"/>
            <a:ext cx="8326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Расходное обязательство – обязанность выплатить денежные средства из бюджета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04672" y="2684834"/>
            <a:ext cx="7324928" cy="505838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Публичные обязательства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92221" y="3433864"/>
            <a:ext cx="6731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Объем обязательств перед гражданами, права граждан на получение социальных выплат – пособий, компенсаций.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33856" y="4270443"/>
            <a:ext cx="7305472" cy="573931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Гражданско-правовые обязательства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08953" y="5077838"/>
            <a:ext cx="6848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Муниципальный контракт , договор, трудовое соглашение, соглашение о предоставлении субсидий и т.д.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299" y="1284051"/>
            <a:ext cx="7996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(по типу)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1007" y="361432"/>
            <a:ext cx="6046411" cy="59830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«Доступная среда»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80368920"/>
              </p:ext>
            </p:extLst>
          </p:nvPr>
        </p:nvGraphicFramePr>
        <p:xfrm>
          <a:off x="0" y="3154680"/>
          <a:ext cx="9036496" cy="37033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731732"/>
                <a:gridCol w="1082660"/>
                <a:gridCol w="1075904"/>
                <a:gridCol w="1106955"/>
                <a:gridCol w="1039245"/>
              </a:tblGrid>
              <a:tr h="460406"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33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3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социальной инфраструктуры и услуг в приоритетных сферах жизнедеятельности, в общей численности инвалидов, проживающих в Красносулинском районе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3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доступных для инвалидов и других маломобильных групп населения приоритетных объектов социальной, транспортной, инженерной инфраструктуры в общем количестве приоритетных объектов социальной инфраструктуры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29,5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40,0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42,9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631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инвалидов, обеспеченных техническими средствами реабилитации, от общего числа обратившихся инвалидов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29,8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3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социальной инфраструктуры и услуг в приоритетных сферах жизнедеятельности, в общей численности инвалидов, проживающих в Красносулинском районе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35,0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653441011"/>
              </p:ext>
            </p:extLst>
          </p:nvPr>
        </p:nvGraphicFramePr>
        <p:xfrm>
          <a:off x="107504" y="917904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3838" y="260245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-13282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629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7717" y="336081"/>
            <a:ext cx="6606283" cy="8088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«Обеспечение качественными жилищно-коммунальными услугами населения Красносулинского района»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9077353"/>
              </p:ext>
            </p:extLst>
          </p:nvPr>
        </p:nvGraphicFramePr>
        <p:xfrm>
          <a:off x="247739" y="3307080"/>
          <a:ext cx="8896261" cy="349643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608303"/>
                <a:gridCol w="955724"/>
                <a:gridCol w="707375"/>
                <a:gridCol w="957106"/>
                <a:gridCol w="667753"/>
              </a:tblGrid>
              <a:tr h="609174"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319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827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многоквартирных домов в целом по Красносулинскому району, в которых собственники помещений выбрали и реализуют управление многоквартирными домами посредством товариществ собственников жилья либо жилищных кооперативов или иного специализированного потребительского кооператива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3190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износа коммунальной инфраструктуры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46,6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46,7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46,7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785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площади нежилых помещений муниципального имущества, подлежащих капитальному ремонту, в общей площади нежилых помещений муниципального имущества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36363830"/>
              </p:ext>
            </p:extLst>
          </p:nvPr>
        </p:nvGraphicFramePr>
        <p:xfrm>
          <a:off x="107504" y="1105784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5635" y="2815119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03096" y="-153371"/>
            <a:ext cx="3940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826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4020" y="565078"/>
            <a:ext cx="5861407" cy="1068511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района «Поддержка казачьих обществ»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93758417"/>
              </p:ext>
            </p:extLst>
          </p:nvPr>
        </p:nvGraphicFramePr>
        <p:xfrm>
          <a:off x="194513" y="4292600"/>
          <a:ext cx="8734425" cy="25654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791148"/>
                <a:gridCol w="1584176"/>
                <a:gridCol w="1080120"/>
                <a:gridCol w="1152128"/>
                <a:gridCol w="1126853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дружинников казачьих дружин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казачьих обществ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13110031"/>
              </p:ext>
            </p:extLst>
          </p:nvPr>
        </p:nvGraphicFramePr>
        <p:xfrm>
          <a:off x="107504" y="1843935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69568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620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798" y="698643"/>
            <a:ext cx="7315202" cy="750012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«Молодежь Красносулинского района»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70124197"/>
              </p:ext>
            </p:extLst>
          </p:nvPr>
        </p:nvGraphicFramePr>
        <p:xfrm>
          <a:off x="0" y="3810002"/>
          <a:ext cx="8928992" cy="30480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986373"/>
                <a:gridCol w="2229492"/>
                <a:gridCol w="904126"/>
                <a:gridCol w="832207"/>
                <a:gridCol w="976794"/>
              </a:tblGrid>
              <a:tr h="868424">
                <a:tc rowSpan="2">
                  <a:txBody>
                    <a:bodyPr/>
                    <a:lstStyle/>
                    <a:p>
                      <a:pPr algn="ctr"/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43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1430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молодежи, вовлеченной в социальную практику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4700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4700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4750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927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молодежи, вовлеченной в деятельность общественных объединений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 от общего количества молодежи в </a:t>
                      </a: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районе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42762385"/>
              </p:ext>
            </p:extLst>
          </p:nvPr>
        </p:nvGraphicFramePr>
        <p:xfrm>
          <a:off x="0" y="1525081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3812" y="3226085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08998" y="-122549"/>
            <a:ext cx="406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852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8121" y="554804"/>
            <a:ext cx="6965879" cy="73974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«Муниципальное управление и муниципальная служба»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17710662"/>
              </p:ext>
            </p:extLst>
          </p:nvPr>
        </p:nvGraphicFramePr>
        <p:xfrm>
          <a:off x="0" y="3665220"/>
          <a:ext cx="9144001" cy="31927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601642"/>
                <a:gridCol w="1004641"/>
                <a:gridCol w="873429"/>
                <a:gridCol w="911896"/>
                <a:gridCol w="752393"/>
              </a:tblGrid>
              <a:tr h="658117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61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877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граждан, положительно оценивающих деятельность органов местного самоуправления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49,0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49,0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83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служащих, получивших дополнительное профессиональное образование, прошедших повышение квалификации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29,7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877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служащих в возрасте до 30 лет, имеющих стаж муниципальной службы не менее 3 лет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42,9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474524343"/>
              </p:ext>
            </p:extLst>
          </p:nvPr>
        </p:nvGraphicFramePr>
        <p:xfrm>
          <a:off x="0" y="1401791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078701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951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910" y="472611"/>
            <a:ext cx="6524090" cy="57148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«Обеспечение общественного порядка и противодействие преступности»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10748072"/>
              </p:ext>
            </p:extLst>
          </p:nvPr>
        </p:nvGraphicFramePr>
        <p:xfrm>
          <a:off x="0" y="1167381"/>
          <a:ext cx="8929718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83100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3421904"/>
              </p:ext>
            </p:extLst>
          </p:nvPr>
        </p:nvGraphicFramePr>
        <p:xfrm>
          <a:off x="0" y="3386000"/>
          <a:ext cx="9001155" cy="34442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528491"/>
                <a:gridCol w="1222625"/>
                <a:gridCol w="760287"/>
                <a:gridCol w="770562"/>
                <a:gridCol w="719190"/>
              </a:tblGrid>
              <a:tr h="887282">
                <a:tc rowSpan="2"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865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92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опрошенных в ходе мониторинга общественного мнения, которые лично сталкивались за последний год с проявлениями коррупции в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Красносулинском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928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опрошенных в ходе мониторинга общественного мнения, которые лично сталкивались с конфликтами на межнациональной почве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574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лиц, больных наркоманией, в расчете на 100 тыс. населения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 / 100 тыс.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нас.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324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8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81553" y="523982"/>
            <a:ext cx="6185043" cy="1024383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здравоохранения»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98255486"/>
              </p:ext>
            </p:extLst>
          </p:nvPr>
        </p:nvGraphicFramePr>
        <p:xfrm>
          <a:off x="214282" y="1608207"/>
          <a:ext cx="8929718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29045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2198670"/>
              </p:ext>
            </p:extLst>
          </p:nvPr>
        </p:nvGraphicFramePr>
        <p:xfrm>
          <a:off x="162910" y="3956214"/>
          <a:ext cx="8715438" cy="290178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23490"/>
                <a:gridCol w="1160980"/>
                <a:gridCol w="729465"/>
                <a:gridCol w="821932"/>
                <a:gridCol w="679571"/>
              </a:tblGrid>
              <a:tr h="840417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954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2015 (факт)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2016 (план)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Ожидаемая продолжительность жизни при рождении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71,5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 pitchFamily="18" charset="0"/>
                          <a:cs typeface="Times New Roman" pitchFamily="18" charset="0"/>
                        </a:rPr>
                        <a:t>71,5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 pitchFamily="18" charset="0"/>
                          <a:cs typeface="Times New Roman" pitchFamily="18" charset="0"/>
                        </a:rPr>
                        <a:t>71,5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Смертность от всех причин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endParaRPr lang="ru-RU" sz="14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Материнская 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смертность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случаев на 100 </a:t>
                      </a: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нас.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13,13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Младенческая смертность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6,5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43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Укомплектованность штатных должностей врачей физическими лицами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59,1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83,0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59,2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85708" y="-122549"/>
            <a:ext cx="4185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845110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0589" y="657546"/>
            <a:ext cx="6606283" cy="924674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района«Развитие культуры»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83442335"/>
              </p:ext>
            </p:extLst>
          </p:nvPr>
        </p:nvGraphicFramePr>
        <p:xfrm>
          <a:off x="196236" y="1684570"/>
          <a:ext cx="8786874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149" y="3439248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3864948"/>
              </p:ext>
            </p:extLst>
          </p:nvPr>
        </p:nvGraphicFramePr>
        <p:xfrm>
          <a:off x="1" y="4084320"/>
          <a:ext cx="9143998" cy="270054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527496"/>
                <a:gridCol w="1185021"/>
                <a:gridCol w="828713"/>
                <a:gridCol w="821933"/>
                <a:gridCol w="780835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Единица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посещений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культурно-досуговых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мероприятий и библиотек на 1000 человек населения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10267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7049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10566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концертов проводимыми детскими школами искусств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единиц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799076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4023" y="462337"/>
            <a:ext cx="5863624" cy="500042"/>
          </a:xfrm>
        </p:spPr>
        <p:txBody>
          <a:bodyPr>
            <a:no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17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 района «Развитие образования»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47410609"/>
              </p:ext>
            </p:extLst>
          </p:nvPr>
        </p:nvGraphicFramePr>
        <p:xfrm>
          <a:off x="458938" y="983409"/>
          <a:ext cx="8358246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4349" y="2228196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397053"/>
              </p:ext>
            </p:extLst>
          </p:nvPr>
        </p:nvGraphicFramePr>
        <p:xfrm>
          <a:off x="0" y="2750937"/>
          <a:ext cx="8987542" cy="410706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218193"/>
                <a:gridCol w="821933"/>
                <a:gridCol w="667820"/>
                <a:gridCol w="631524"/>
                <a:gridCol w="648072"/>
              </a:tblGrid>
              <a:tr h="4719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численности детей в возрасте от 3 до 7 лет, получающих дошкольное образование в текущем году, к сумме численности детей в возрасте от 3 до 7 лет, получающих дошкольное образование в текущем году, и численности детей в возрасте от 3 до 7 лет, находящихся в очереди на получение в текущем году дошкольного образования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Удельный вес численности населения в возрасте 7-18 лет, обучающихся в образовательных учреждениях, в общей численности населения в возрасте 7-18 лет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99,89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/>
                          <a:ea typeface="Times New Roman"/>
                          <a:cs typeface="Times New Roman"/>
                        </a:rPr>
                        <a:t>99,89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99,89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8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Охват детей в возрасте от 5 до 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74,7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среднего балла единого государственного экзамена (в расчете на 2 обязательных предмета) в 10% школ с лучшими результатами единого государственного экзамена к среднему баллу единого государственного экзамена (в расчете на 2 обязательных предмета) в 10% школ с худшими результатами единого государственного экзамена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1,35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1,79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2,57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численности детей в возрасте от 3 до 7 лет, получающих дошкольное образование в текущем году, к сумме численности детей в возрасте от 3 до 7 лет, получающих дошкольное образование в текущем году, и численности детей в возрасте от 3 до 7 лет, находящихся в очереди на получение в текущем году дошкольного образования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967984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1828" y="359595"/>
            <a:ext cx="6452171" cy="64291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«Развитие сельского хозяйства и регулирование рынков сельскохозяйственной продукции, сырья и продовольствия»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31448357"/>
              </p:ext>
            </p:extLst>
          </p:nvPr>
        </p:nvGraphicFramePr>
        <p:xfrm>
          <a:off x="0" y="992721"/>
          <a:ext cx="8822214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401413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планируемых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достигнутых целевых показателях (индикаторов) муниципальной программы  в 2016 году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387510"/>
              </p:ext>
            </p:extLst>
          </p:nvPr>
        </p:nvGraphicFramePr>
        <p:xfrm>
          <a:off x="0" y="2926080"/>
          <a:ext cx="9143999" cy="39319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082301"/>
                <a:gridCol w="990513"/>
                <a:gridCol w="625204"/>
                <a:gridCol w="696475"/>
                <a:gridCol w="749506"/>
              </a:tblGrid>
              <a:tr h="69226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1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1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сельского хозяйства в хозяйствах всех категорий 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103,3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116,6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9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растениеводства в хозяйствах всех категорий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103,3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1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животноводства в хозяйствах всех категорий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105,8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9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пищевых продуктов, включая напитки, и табака 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106,1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160,2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1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физического объема инвестиций в основной капитал сельского хозяйства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108,8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104,3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106,5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0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Рентабельность сельскохозяйственных организаций (с учетом субсидий)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1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рублей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27567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24377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23307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9111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127788" y="0"/>
            <a:ext cx="4016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2299" y="1284051"/>
            <a:ext cx="7996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(по программам)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4128" y="2042809"/>
            <a:ext cx="7237378" cy="505838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Муниципальные программы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953311" y="2850204"/>
            <a:ext cx="79377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документ определяющий: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цели и задачи в определенной сфере;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способы их достижения;</a:t>
            </a:r>
          </a:p>
          <a:p>
            <a:pPr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объем финансовых ресурсов, необходимых для достижения целей программ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14400" y="4659549"/>
            <a:ext cx="7237379" cy="496111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Непрограммная</a:t>
            </a:r>
            <a:r>
              <a:rPr lang="ru-RU" dirty="0" smtClean="0"/>
              <a:t> часть бюджета района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01948" y="5457217"/>
            <a:ext cx="77918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Средства направляемые получателю средств вне мероприятий утвержденных программ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7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2912" y="708916"/>
            <a:ext cx="7161088" cy="849241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«Экономическое развитие»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36472413"/>
              </p:ext>
            </p:extLst>
          </p:nvPr>
        </p:nvGraphicFramePr>
        <p:xfrm>
          <a:off x="428564" y="1567593"/>
          <a:ext cx="8715436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3328827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208227"/>
              </p:ext>
            </p:extLst>
          </p:nvPr>
        </p:nvGraphicFramePr>
        <p:xfrm>
          <a:off x="0" y="3931920"/>
          <a:ext cx="9144001" cy="29260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203903"/>
                <a:gridCol w="1421758"/>
                <a:gridCol w="758299"/>
                <a:gridCol w="867945"/>
                <a:gridCol w="892096"/>
              </a:tblGrid>
              <a:tr h="87767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объема инвестиций в основной капитал к предыдущему году в сопоставимых ценах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214,1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38,4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38,4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6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Доля среднесписочной численности работников (без внешних совместителей) малых и средних предприятий в среднесписочной численности (без внешних совместителей) всех предприятий и организаций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16,8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19,9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699662" y="-1225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56076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3474" y="554804"/>
            <a:ext cx="5812736" cy="582594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физической культуры и спорта»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433777314"/>
              </p:ext>
            </p:extLst>
          </p:nvPr>
        </p:nvGraphicFramePr>
        <p:xfrm>
          <a:off x="152637" y="1321494"/>
          <a:ext cx="871543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3836" y="2873062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0253760"/>
              </p:ext>
            </p:extLst>
          </p:nvPr>
        </p:nvGraphicFramePr>
        <p:xfrm>
          <a:off x="0" y="3550920"/>
          <a:ext cx="9144002" cy="33070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63113"/>
                <a:gridCol w="1168315"/>
                <a:gridCol w="845244"/>
                <a:gridCol w="922084"/>
                <a:gridCol w="845246"/>
              </a:tblGrid>
              <a:tr h="8889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4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граждан </a:t>
                      </a:r>
                      <a:r>
                        <a:rPr lang="ru-RU" sz="1550" kern="100" dirty="0" err="1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Красносулинского</a:t>
                      </a: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района, систематически занимающихся физической культурой и спортом, в общей численности населения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Calibri"/>
                          <a:cs typeface="Times New Roman"/>
                        </a:rPr>
                        <a:t>процент</a:t>
                      </a:r>
                      <a:endParaRPr lang="ru-RU" sz="15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30,7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30,5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34,7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11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обеспеченности спортивными сооружениями населения </a:t>
                      </a:r>
                      <a:r>
                        <a:rPr lang="ru-RU" sz="1550" kern="100" dirty="0" err="1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Красносулинского</a:t>
                      </a: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района: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спортивными залами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бассейнами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плоскостными спортсооружениями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Calibri"/>
                          <a:cs typeface="Times New Roman"/>
                        </a:rPr>
                        <a:t>процент</a:t>
                      </a:r>
                      <a:endParaRPr lang="ru-RU" sz="15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>
                          <a:latin typeface="Times New Roman"/>
                          <a:ea typeface="Times New Roman"/>
                          <a:cs typeface="Times New Roman"/>
                        </a:rPr>
                        <a:t>28,3</a:t>
                      </a:r>
                      <a:endParaRPr lang="ru-RU" sz="155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55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5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kern="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Calibri"/>
                          <a:ea typeface="Times New Roman"/>
                          <a:cs typeface="Times New Roman"/>
                        </a:rPr>
                        <a:t>28,3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Calibri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kern="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Calibri"/>
                          <a:ea typeface="Times New Roman"/>
                          <a:cs typeface="Times New Roman"/>
                        </a:rPr>
                        <a:t>28,3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Calibri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/>
                          <a:ea typeface="Times New Roman"/>
                          <a:cs typeface="Arial"/>
                        </a:rPr>
                        <a:t>110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1772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8660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3748" y="462338"/>
            <a:ext cx="5969526" cy="107878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района «Информационное общество»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11577735"/>
              </p:ext>
            </p:extLst>
          </p:nvPr>
        </p:nvGraphicFramePr>
        <p:xfrm>
          <a:off x="107504" y="1853764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32089" y="3565133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9993558"/>
              </p:ext>
            </p:extLst>
          </p:nvPr>
        </p:nvGraphicFramePr>
        <p:xfrm>
          <a:off x="0" y="4114800"/>
          <a:ext cx="9144000" cy="27432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845996"/>
                <a:gridCol w="1119883"/>
                <a:gridCol w="733758"/>
                <a:gridCol w="708611"/>
                <a:gridCol w="735752"/>
              </a:tblGrid>
              <a:tr h="78221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Значения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показателей (индикаторов)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92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государственных (муниципальных) услуг, предоставляемых органами местного самоуправления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Красносулинского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района, учреждениями в электронном виде, в общем количестве государственных (муниципальных) услуг, предоставляемых органами местного самоуправления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Красносулинского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района, учреждениями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проценты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72683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3605" y="482886"/>
            <a:ext cx="6493268" cy="817097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района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«Управление муниципальными финансами и создание условий для эффективного управления финансами»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00063486"/>
              </p:ext>
            </p:extLst>
          </p:nvPr>
        </p:nvGraphicFramePr>
        <p:xfrm>
          <a:off x="142362" y="1311218"/>
          <a:ext cx="871543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05274" y="299539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6591111"/>
              </p:ext>
            </p:extLst>
          </p:nvPr>
        </p:nvGraphicFramePr>
        <p:xfrm>
          <a:off x="0" y="3597496"/>
          <a:ext cx="9144000" cy="31242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281189"/>
                <a:gridCol w="1238751"/>
                <a:gridCol w="908276"/>
                <a:gridCol w="842481"/>
                <a:gridCol w="873303"/>
              </a:tblGrid>
              <a:tr h="91618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0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3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Качество управления бюджетным процессом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Красносулинского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района, определяемое министерством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финансов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Ростовской области    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степень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574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Объем финансовой поддержки нецелевого характера, предоставляемой бюджетам поселений из бюджета района в соответствии с требованиями бюджетного законодательства.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тыс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. рублей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45585,4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44412,6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44412,6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8082588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4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8120" y="421239"/>
            <a:ext cx="6965879" cy="934949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района «Социальная поддержка граждан»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57731787"/>
              </p:ext>
            </p:extLst>
          </p:nvPr>
        </p:nvGraphicFramePr>
        <p:xfrm>
          <a:off x="162430" y="1567592"/>
          <a:ext cx="871543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4451" y="311307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1458826"/>
              </p:ext>
            </p:extLst>
          </p:nvPr>
        </p:nvGraphicFramePr>
        <p:xfrm>
          <a:off x="0" y="3688080"/>
          <a:ext cx="9144000" cy="31699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476724"/>
                <a:gridCol w="1197478"/>
                <a:gridCol w="780499"/>
                <a:gridCol w="898108"/>
                <a:gridCol w="791191"/>
              </a:tblGrid>
              <a:tr h="9408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6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населения с денежными доходами ниже региональной величины прожиточного минимума, в общей численности населения в районе    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14,8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15,0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15,0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8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граждан, получивших социальные услуги в учреждении социального обслуживания населения, в общем числе граждан, обратившихся за получением социальных услуг в учреждении социального обслуживания населения    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98,1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99,7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675756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3000"/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8670" y="636999"/>
            <a:ext cx="6945330" cy="80138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 «Охрана окружающей среды и рациональное природопользование»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96861180"/>
              </p:ext>
            </p:extLst>
          </p:nvPr>
        </p:nvGraphicFramePr>
        <p:xfrm>
          <a:off x="142363" y="1485880"/>
          <a:ext cx="871543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092521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0146035"/>
              </p:ext>
            </p:extLst>
          </p:nvPr>
        </p:nvGraphicFramePr>
        <p:xfrm>
          <a:off x="0" y="3688080"/>
          <a:ext cx="9143998" cy="31699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404206"/>
                <a:gridCol w="1263721"/>
                <a:gridCol w="791110"/>
                <a:gridCol w="832556"/>
                <a:gridCol w="852405"/>
              </a:tblGrid>
              <a:tr h="65766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9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ежегодных мероприятий по экологическому просвещению и образованию, проводимых на территории Ростовской области в рамках Дней защиты от экологической опасности с участием представителей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Красносулинского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района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7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Охват населения планово-регулярной системой сбора и вывоза твердых бытовых отходов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6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4724086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l="-41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2652" y="441789"/>
            <a:ext cx="6421348" cy="72547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 «Обеспечение доступным и комфортным жильем населения Красносулинского района»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94554567"/>
              </p:ext>
            </p:extLst>
          </p:nvPr>
        </p:nvGraphicFramePr>
        <p:xfrm>
          <a:off x="296475" y="1187448"/>
          <a:ext cx="871543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738536"/>
            <a:ext cx="87154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6511056"/>
              </p:ext>
            </p:extLst>
          </p:nvPr>
        </p:nvGraphicFramePr>
        <p:xfrm>
          <a:off x="214282" y="3307080"/>
          <a:ext cx="8929718" cy="355092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33763"/>
                <a:gridCol w="1232899"/>
                <a:gridCol w="793057"/>
                <a:gridCol w="789507"/>
                <a:gridCol w="780492"/>
              </a:tblGrid>
              <a:tr h="88817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0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2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Доля перспективных земельных участков, на которых планируется или осуществляется жилищное строительство и в отношении которых, органами местного самоуправления разработаны планы освоения и обеспечения инженерной инфраструктурой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1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Объем ввода жилья в эксплуатацию, в том числе жилья экономического класса, по отношению к предыдущему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109,7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88,2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94,7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22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Доля молодых семей, реализовавших свое право на получение государственной поддержки в улучшении жилищных условий, в общем количестве молодых семей-претендентов на получение социальных выплат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320543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7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9623" y="544530"/>
            <a:ext cx="7448764" cy="54162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«Энергоэффективность и развитие энергетики»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07491208"/>
              </p:ext>
            </p:extLst>
          </p:nvPr>
        </p:nvGraphicFramePr>
        <p:xfrm>
          <a:off x="428564" y="1198204"/>
          <a:ext cx="8715436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2760047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(индикаторов) муниципальной программы  в 2016 году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1812308"/>
              </p:ext>
            </p:extLst>
          </p:nvPr>
        </p:nvGraphicFramePr>
        <p:xfrm>
          <a:off x="0" y="3314700"/>
          <a:ext cx="9143997" cy="35433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016434"/>
                <a:gridCol w="980922"/>
                <a:gridCol w="754555"/>
                <a:gridCol w="682638"/>
                <a:gridCol w="709448"/>
              </a:tblGrid>
              <a:tr h="51558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7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2015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2016 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2016 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7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электроэнергии, расчеты за которую осуществляются с использованием приборов учета (в части многоквартирных домов - с использованием коллективных приборов учета), в общем объёме электроэнергии, потребляемых на территории </a:t>
                      </a:r>
                      <a:r>
                        <a:rPr lang="ru-RU" sz="11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Красносулинского</a:t>
                      </a: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7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тепловой энергии, расчеты за которую осуществляются с использованием приборов учета (в части многоквартирных домов - с использованием коллективных приборов учета), в общем объёме тепловой энергии, потребляемых на территории </a:t>
                      </a:r>
                      <a:r>
                        <a:rPr lang="ru-RU" sz="11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Красносулинского</a:t>
                      </a: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31,2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40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воды, расчеты за которую осуществляются с использованием приборов учета (в части многоквартирных домов - с использованием коллективных приборов учета), в общем объёме воды, потребляемой на территории </a:t>
                      </a:r>
                      <a:r>
                        <a:rPr lang="ru-RU" sz="11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Красносулинского</a:t>
                      </a: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проценты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7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природного газа, расчеты за который осуществляются с использованием приборов учета (в части многоквартирных домов - с использованием индивидуальных и общих приборов учета), в общем объёме природного газа, потребляемого на территории </a:t>
                      </a:r>
                      <a:r>
                        <a:rPr lang="ru-RU" sz="115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Красносулинского</a:t>
                      </a:r>
                      <a:r>
                        <a:rPr lang="ru-RU" sz="115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806456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61b53e3791a8aab3beec1db69be86d4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7584"/>
            <a:ext cx="9144000" cy="62784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095982" y="0"/>
            <a:ext cx="40480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02557" y="1404594"/>
            <a:ext cx="44494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РАЗДЕЛ 11</a:t>
            </a:r>
          </a:p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Рейтинг района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perz.com-20161224071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6210" y="2147617"/>
            <a:ext cx="3407790" cy="340779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065160" y="0"/>
            <a:ext cx="40788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397" y="1225689"/>
            <a:ext cx="59106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ежегодной оценки качества бюджетного процесса в муниципальных образованиях, проводимой министерством финансов Ростовской области, оценивались  все стадии бюджетного процесса по шести направлениям: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-соблюдение бюджетного законодательства;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качество бюджетного планирования и полнота исполнения бюджета;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прозрачность бюджетного процесса;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-состояние муниципального долга;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финансовые взаимоотношения районов с поселениями;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управление муниципальной собственностью и оказание муниципальных услуг.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результатам оценки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Красносулинскому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району присвоена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степень качества управления бюджетным процессом.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0234" y="1097691"/>
            <a:ext cx="71206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(по функциям)</a:t>
            </a:r>
            <a:endParaRPr lang="ru-RU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8485" y="1809345"/>
            <a:ext cx="7869677" cy="73930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функции муниципального образования по разделам бюджетной классификации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8491" y="2784733"/>
            <a:ext cx="77918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общегосударственные вопросы;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национальная безопасность  и правоохранительная деятельность;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национальная экономика;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жилищно-коммунальное хозяйство;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образование;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культура, кинематография;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здравоохранение;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социальная политика;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физическая культура и спорт;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межбюджетные трансферты общего характера бюджетам бюджетной системы РФ.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раздел имеет перечень подразделов, отражающий направления реализации соответствующей функции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57518" y="0"/>
            <a:ext cx="3986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http://www.prazdnik.spb.ru/images/contact.gif?crc=42734267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7835" y="845828"/>
            <a:ext cx="6791218" cy="60121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34336" y="0"/>
            <a:ext cx="41096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1673" y="1551398"/>
            <a:ext cx="63083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РАЗДЕЛ 12</a:t>
            </a:r>
          </a:p>
          <a:p>
            <a:pPr algn="ctr"/>
            <a:endParaRPr lang="ru-RU" sz="4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481" y="1315092"/>
            <a:ext cx="8784405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«Бюджет для граждан» подготовлен Финансово-экономическим управлением Администрации Красносулинского района, на основании решения Собрания депутатов Красносулинского района от 16.05.2017 № 210 «Об отчете об исполнении бюджета Красносулинского района за 2016 год» </a:t>
            </a:r>
          </a:p>
          <a:p>
            <a:endParaRPr lang="ru-RU" dirty="0" smtClean="0"/>
          </a:p>
          <a:p>
            <a:pPr algn="just"/>
            <a:r>
              <a:rPr lang="ru-RU" sz="2000" dirty="0" smtClean="0">
                <a:solidFill>
                  <a:srgbClr val="BD152D"/>
                </a:solidFill>
                <a:latin typeface="Times New Roman" pitchFamily="18" charset="0"/>
                <a:cs typeface="Times New Roman" pitchFamily="18" charset="0"/>
              </a:rPr>
              <a:t>Надеемся, что представленная выше информация оказалась Вам полезной и помогла составить достоверное мнение об исполнении бюджета Красносулинского района за 2016 год.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возникновения вопросов Вы можете обратиться в Финансово­ экономическое управление Администрации Красносулинского района: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*по телефону 8 (86367) 5-30-33;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*по электронной почте </a:t>
            </a:r>
            <a:r>
              <a:rPr lang="en-US" u="sng" dirty="0" smtClean="0">
                <a:hlinkClick r:id="rId2"/>
              </a:rPr>
              <a:t>http://ksrayon.donland.ru/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написать письмо или прийти лично по адресу: 346350, г. Красный Сулин, улица Ленина, дом 11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37079" y="0"/>
            <a:ext cx="4006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2983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899549"/>
            <a:ext cx="89762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Благодарим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4" name="Содержимое 4" descr="clip_image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347" y="809830"/>
            <a:ext cx="9171347" cy="4950301"/>
          </a:xfr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06256" y="0"/>
            <a:ext cx="4037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951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digipics.ru/images/471181_gallery-200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56948"/>
            <a:ext cx="9144000" cy="62010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57518" y="0"/>
            <a:ext cx="39864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53592" y="1420428"/>
            <a:ext cx="625875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РАЗДЕЛ 2</a:t>
            </a:r>
          </a:p>
          <a:p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Административно- территориальное деление района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12765</TotalTime>
  <Words>6577</Words>
  <Application>Microsoft Office PowerPoint</Application>
  <PresentationFormat>Экран (4:3)</PresentationFormat>
  <Paragraphs>1564</Paragraphs>
  <Slides>82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82</vt:i4>
      </vt:variant>
    </vt:vector>
  </HeadingPairs>
  <TitlesOfParts>
    <vt:vector size="87" baseType="lpstr">
      <vt:lpstr>Тема Office</vt:lpstr>
      <vt:lpstr>1_Тема Office</vt:lpstr>
      <vt:lpstr>2_Тема Office</vt:lpstr>
      <vt:lpstr>Слайд</vt:lpstr>
      <vt:lpstr>Лист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Основные расходы бюджета района в расчете на душу населения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Динамика поступления налога на доходы физических лиц в бюджет Красносулинского района</vt:lpstr>
      <vt:lpstr>Крупнейшие налогоплательщики  Красносулинского района</vt:lpstr>
      <vt:lpstr>Динамика недоимки в консолидированный  бюджет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Предоставление и возврат бюджетных кредитов в 2016 году</vt:lpstr>
      <vt:lpstr>Слайд 38</vt:lpstr>
      <vt:lpstr>Слайд 39</vt:lpstr>
      <vt:lpstr>Расходы на образование  </vt:lpstr>
      <vt:lpstr>Расходы на культуру</vt:lpstr>
      <vt:lpstr>Расходы на здравоохранение</vt:lpstr>
      <vt:lpstr>Социальная политика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Объем расходов на реализацию муниципальных программ Красносулинского района в 2016 году </vt:lpstr>
      <vt:lpstr>Структура муниципальных программ Красносулинского района за 2016 год </vt:lpstr>
      <vt:lpstr>Слайд 53</vt:lpstr>
      <vt:lpstr>Слайд 54</vt:lpstr>
      <vt:lpstr>Доля муниципальных программ социальной направленности в общем объеме программных расходов</vt:lpstr>
      <vt:lpstr>Слайд 56</vt:lpstr>
      <vt:lpstr>Динамика выполнения целевых показателей (индикаторов) муниципальных программ Красносулинского района </vt:lpstr>
      <vt:lpstr>Муниципальная программа Красносулинского района «Развитие транспортной системы»</vt:lpstr>
      <vt:lpstr>Муниципальная программа Красносулинского района  «Защита населения от чрезвычайных ситуаций, обеспечение безопасности людей на водных объектах»</vt:lpstr>
      <vt:lpstr>Муниципальная программа Красносулинского района «Доступная среда»</vt:lpstr>
      <vt:lpstr>Муниципальная программа Красносулинского района  «Обеспечение качественными жилищно-коммунальными услугами населения Красносулинского района»</vt:lpstr>
      <vt:lpstr>Муниципальная программа Красносулинского района «Поддержка казачьих обществ»</vt:lpstr>
      <vt:lpstr>Муниципальная программа Красносулинского района  «Молодежь Красносулинского района»</vt:lpstr>
      <vt:lpstr>Муниципальная программа Красносулинского района «Муниципальное управление и муниципальная служба»</vt:lpstr>
      <vt:lpstr>Муниципальная программа Красносулинского района «Обеспечение общественного порядка и противодействие преступности»</vt:lpstr>
      <vt:lpstr>Муниципальная программа Красносулинского района «Развитие здравоохранения»</vt:lpstr>
      <vt:lpstr>Муниципальная программа Красносулинского района«Развитие культуры»</vt:lpstr>
      <vt:lpstr>Муниципальная программа Красносулинского района «Развитие образования»</vt:lpstr>
      <vt:lpstr>Муниципальная программа «Развитие сельского хозяйства и регулирование рынков сельскохозяйственной продукции, сырья и продовольствия»</vt:lpstr>
      <vt:lpstr>Муниципальная программа Красносулинского района «Экономическое развитие»</vt:lpstr>
      <vt:lpstr>Муниципальная программа Красносулинского района «Развитие физической культуры и спорта»</vt:lpstr>
      <vt:lpstr>Муниципальная программа Красносулинского района «Информационное общество»</vt:lpstr>
      <vt:lpstr>Муниципальная программа Красносулинского района «Управление муниципальными финансами и создание условий для эффективного управления финансами»</vt:lpstr>
      <vt:lpstr>Муниципальная программа Красносулинского района «Социальная поддержка граждан»</vt:lpstr>
      <vt:lpstr>Муниципальная программа Красносулинского района «Охрана окружающей среды и рациональное природопользование»</vt:lpstr>
      <vt:lpstr>Муниципальная программа Красносулинского района «Обеспечение доступным и комфортным жильем населения Красносулинского района»</vt:lpstr>
      <vt:lpstr>Муниципальная программа Красносулинского района «Энергоэффективность и развитие энергетики»</vt:lpstr>
      <vt:lpstr>Слайд 78</vt:lpstr>
      <vt:lpstr>Слайд 79</vt:lpstr>
      <vt:lpstr>Слайд 80</vt:lpstr>
      <vt:lpstr>Слайд 81</vt:lpstr>
      <vt:lpstr>        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КРАСНОСУЛИНСКОГО РАЙОНА НА 2017 ГОД И НА ПЛАНОВЫЙ ПЕРИОД 2018 и 2019 ГОДОВ</dc:title>
  <dc:creator>1</dc:creator>
  <cp:lastModifiedBy>Сиделева</cp:lastModifiedBy>
  <cp:revision>1208</cp:revision>
  <dcterms:created xsi:type="dcterms:W3CDTF">2016-12-25T16:29:49Z</dcterms:created>
  <dcterms:modified xsi:type="dcterms:W3CDTF">2017-07-25T11:30:02Z</dcterms:modified>
</cp:coreProperties>
</file>